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2"/>
  </p:sldMasterIdLst>
  <p:notesMasterIdLst>
    <p:notesMasterId r:id="rId45"/>
  </p:notesMasterIdLst>
  <p:handoutMasterIdLst>
    <p:handoutMasterId r:id="rId46"/>
  </p:handoutMasterIdLst>
  <p:sldIdLst>
    <p:sldId id="30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7" r:id="rId22"/>
    <p:sldId id="279" r:id="rId23"/>
    <p:sldId id="281" r:id="rId24"/>
    <p:sldId id="283" r:id="rId25"/>
    <p:sldId id="285"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8" r:id="rId42"/>
    <p:sldId id="303" r:id="rId43"/>
    <p:sldId id="309" r:id="rId4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43"/>
    <a:srgbClr val="007CA8"/>
    <a:srgbClr val="317373"/>
    <a:srgbClr val="7199C9"/>
    <a:srgbClr val="FFFF66"/>
    <a:srgbClr val="FFCC00"/>
    <a:srgbClr val="F9F1E3"/>
    <a:srgbClr val="379806"/>
    <a:srgbClr val="A50021"/>
    <a:srgbClr val="6EF7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14" autoAdjust="0"/>
  </p:normalViewPr>
  <p:slideViewPr>
    <p:cSldViewPr>
      <p:cViewPr varScale="1">
        <p:scale>
          <a:sx n="82" d="100"/>
          <a:sy n="82" d="100"/>
        </p:scale>
        <p:origin x="85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notesViewPr>
    <p:cSldViewPr>
      <p:cViewPr>
        <p:scale>
          <a:sx n="90" d="100"/>
          <a:sy n="90" d="100"/>
        </p:scale>
        <p:origin x="-3696" y="15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13.jpeg"/></Relationships>
</file>

<file path=ppt/diagrams/_rels/data2.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2903A-F72C-4744-A99F-F47875202E40}"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6E6B09CA-9092-4D16-B1FC-050A716E2CE6}">
      <dgm:prSet phldrT="[Text]" custT="1"/>
      <dgm:spPr>
        <a:blipFill rotWithShape="0">
          <a:blip xmlns:r="http://schemas.openxmlformats.org/officeDocument/2006/relationships" r:embed="rId1">
            <a:extLst>
              <a:ext uri="{BEBA8EAE-BF5A-486C-A8C5-ECC9F3942E4B}">
                <a14:imgProps xmlns:a14="http://schemas.microsoft.com/office/drawing/2010/main">
                  <a14:imgLayer r:embed="rId2">
                    <a14:imgEffect>
                      <a14:brightnessContrast bright="-14000" contrast="-20000"/>
                    </a14:imgEffect>
                  </a14:imgLayer>
                </a14:imgProps>
              </a:ext>
            </a:extLst>
          </a:blip>
          <a:stretch>
            <a:fillRect/>
          </a:stretch>
        </a:blipFill>
        <a:ln>
          <a:solidFill>
            <a:schemeClr val="accent6">
              <a:lumMod val="75000"/>
            </a:schemeClr>
          </a:solidFill>
        </a:ln>
        <a:effectLst>
          <a:glow rad="139700">
            <a:schemeClr val="accent6">
              <a:lumMod val="75000"/>
              <a:alpha val="40000"/>
            </a:schemeClr>
          </a:glow>
        </a:effectLst>
      </dgm:spPr>
      <dgm:t>
        <a:bodyPr/>
        <a:lstStyle/>
        <a:p>
          <a:endParaRPr lang="en-US" sz="4000" kern="1200" spc="-150" dirty="0">
            <a:ln w="3175">
              <a:noFill/>
            </a:ln>
            <a:gradFill flip="none" rotWithShape="1">
              <a:gsLst>
                <a:gs pos="0">
                  <a:schemeClr val="bg1"/>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endParaRPr>
        </a:p>
      </dgm:t>
    </dgm:pt>
    <dgm:pt modelId="{BA2AD64E-686C-4174-9781-B616BAB8F93B}" type="parTrans" cxnId="{0A40C014-66DB-4F4A-9FB3-C714A0BCCB02}">
      <dgm:prSet/>
      <dgm:spPr/>
      <dgm:t>
        <a:bodyPr/>
        <a:lstStyle/>
        <a:p>
          <a:endParaRPr lang="en-US"/>
        </a:p>
      </dgm:t>
    </dgm:pt>
    <dgm:pt modelId="{E3E6E674-CDC7-4D93-AFDC-9C3BEDBB043D}" type="sibTrans" cxnId="{0A40C014-66DB-4F4A-9FB3-C714A0BCCB02}">
      <dgm:prSet/>
      <dgm:spPr/>
      <dgm:t>
        <a:bodyPr/>
        <a:lstStyle/>
        <a:p>
          <a:endParaRPr lang="en-US"/>
        </a:p>
      </dgm:t>
    </dgm:pt>
    <dgm:pt modelId="{297B9B75-D1C8-4BE0-B50B-B00C7473396A}">
      <dgm:prSet phldrT="[Text]" custT="1"/>
      <dgm:spPr>
        <a:solidFill>
          <a:schemeClr val="accent1">
            <a:tint val="40000"/>
            <a:hueOff val="0"/>
            <a:satOff val="0"/>
            <a:lumOff val="0"/>
            <a:alpha val="25000"/>
          </a:schemeClr>
        </a:solidFill>
      </dgm:spPr>
      <dgm:t>
        <a:bodyPr/>
        <a:lstStyle/>
        <a:p>
          <a:r>
            <a:rPr lang="en-US" sz="2800" dirty="0">
              <a:solidFill>
                <a:schemeClr val="bg1"/>
              </a:solidFill>
              <a:latin typeface="Arial" panose="020B0604020202020204" pitchFamily="34" charset="0"/>
              <a:ea typeface="Tahoma" pitchFamily="34" charset="0"/>
              <a:cs typeface="Arial" panose="020B0604020202020204" pitchFamily="34" charset="0"/>
            </a:rPr>
            <a:t>How will you ensure that your conflicts are functional and not dysfunctional?</a:t>
          </a:r>
          <a:endParaRPr lang="en-US" sz="2800" dirty="0">
            <a:latin typeface="Arial" panose="020B0604020202020204" pitchFamily="34" charset="0"/>
            <a:cs typeface="Arial" panose="020B0604020202020204" pitchFamily="34" charset="0"/>
          </a:endParaRPr>
        </a:p>
      </dgm:t>
    </dgm:pt>
    <dgm:pt modelId="{EF1292E7-857B-40FD-AB12-419260D4D8C7}" type="parTrans" cxnId="{D50387FE-01C2-42DE-B160-90FCB5208670}">
      <dgm:prSet/>
      <dgm:spPr/>
      <dgm:t>
        <a:bodyPr/>
        <a:lstStyle/>
        <a:p>
          <a:endParaRPr lang="en-US"/>
        </a:p>
      </dgm:t>
    </dgm:pt>
    <dgm:pt modelId="{C7E649E3-5DDD-4A1E-AFB7-42CD7C89D283}" type="sibTrans" cxnId="{D50387FE-01C2-42DE-B160-90FCB5208670}">
      <dgm:prSet/>
      <dgm:spPr/>
      <dgm:t>
        <a:bodyPr/>
        <a:lstStyle/>
        <a:p>
          <a:endParaRPr lang="en-US"/>
        </a:p>
      </dgm:t>
    </dgm:pt>
    <dgm:pt modelId="{0F9BD6C3-7557-40AA-B2AD-4E2E85608100}" type="pres">
      <dgm:prSet presAssocID="{3412903A-F72C-4744-A99F-F47875202E40}" presName="list" presStyleCnt="0">
        <dgm:presLayoutVars>
          <dgm:dir/>
          <dgm:animLvl val="lvl"/>
        </dgm:presLayoutVars>
      </dgm:prSet>
      <dgm:spPr/>
    </dgm:pt>
    <dgm:pt modelId="{FDC1F8AC-323D-48F3-8106-834250268C90}" type="pres">
      <dgm:prSet presAssocID="{6E6B09CA-9092-4D16-B1FC-050A716E2CE6}" presName="posSpace" presStyleCnt="0"/>
      <dgm:spPr/>
    </dgm:pt>
    <dgm:pt modelId="{B983347D-72F5-482B-88A8-1627CF6313D6}" type="pres">
      <dgm:prSet presAssocID="{6E6B09CA-9092-4D16-B1FC-050A716E2CE6}" presName="vertFlow" presStyleCnt="0"/>
      <dgm:spPr/>
    </dgm:pt>
    <dgm:pt modelId="{3E87A474-CE44-426B-85CA-14B5884B21DD}" type="pres">
      <dgm:prSet presAssocID="{6E6B09CA-9092-4D16-B1FC-050A716E2CE6}" presName="topSpace" presStyleCnt="0"/>
      <dgm:spPr/>
    </dgm:pt>
    <dgm:pt modelId="{D0090F38-94C4-4BC5-AD69-EF37FD0C47FF}" type="pres">
      <dgm:prSet presAssocID="{6E6B09CA-9092-4D16-B1FC-050A716E2CE6}" presName="firstComp" presStyleCnt="0"/>
      <dgm:spPr/>
    </dgm:pt>
    <dgm:pt modelId="{DCB4A8BF-ABBC-4679-B9DB-F61A2D740CEC}" type="pres">
      <dgm:prSet presAssocID="{6E6B09CA-9092-4D16-B1FC-050A716E2CE6}" presName="firstChild" presStyleLbl="bgAccFollowNode1" presStyleIdx="0" presStyleCnt="1" custScaleX="89268" custScaleY="101313" custLinFactNeighborX="-28531" custLinFactNeighborY="-4381"/>
      <dgm:spPr/>
    </dgm:pt>
    <dgm:pt modelId="{5B51B10D-A362-4A78-AC3B-0161CEFBE8F1}" type="pres">
      <dgm:prSet presAssocID="{6E6B09CA-9092-4D16-B1FC-050A716E2CE6}" presName="firstChildTx" presStyleLbl="bgAccFollowNode1" presStyleIdx="0" presStyleCnt="1">
        <dgm:presLayoutVars>
          <dgm:bulletEnabled val="1"/>
        </dgm:presLayoutVars>
      </dgm:prSet>
      <dgm:spPr/>
    </dgm:pt>
    <dgm:pt modelId="{BD13DB5C-09B0-4159-96E3-134E39365E35}" type="pres">
      <dgm:prSet presAssocID="{6E6B09CA-9092-4D16-B1FC-050A716E2CE6}" presName="negSpace" presStyleCnt="0"/>
      <dgm:spPr/>
    </dgm:pt>
    <dgm:pt modelId="{BC82CF65-F33F-4736-A4DC-3D99A12F5E52}" type="pres">
      <dgm:prSet presAssocID="{6E6B09CA-9092-4D16-B1FC-050A716E2CE6}" presName="circle" presStyleLbl="node1" presStyleIdx="0" presStyleCnt="1" custScaleX="56846" custScaleY="61237" custLinFactNeighborX="13315" custLinFactNeighborY="552"/>
      <dgm:spPr/>
    </dgm:pt>
  </dgm:ptLst>
  <dgm:cxnLst>
    <dgm:cxn modelId="{BE6C5007-BD3E-4F2A-877A-F646E5A6A05C}" type="presOf" srcId="{6E6B09CA-9092-4D16-B1FC-050A716E2CE6}" destId="{BC82CF65-F33F-4736-A4DC-3D99A12F5E52}" srcOrd="0" destOrd="0" presId="urn:microsoft.com/office/officeart/2005/8/layout/hList9"/>
    <dgm:cxn modelId="{0A40C014-66DB-4F4A-9FB3-C714A0BCCB02}" srcId="{3412903A-F72C-4744-A99F-F47875202E40}" destId="{6E6B09CA-9092-4D16-B1FC-050A716E2CE6}" srcOrd="0" destOrd="0" parTransId="{BA2AD64E-686C-4174-9781-B616BAB8F93B}" sibTransId="{E3E6E674-CDC7-4D93-AFDC-9C3BEDBB043D}"/>
    <dgm:cxn modelId="{8665EA16-89FA-4375-A50B-AA26A140680B}" type="presOf" srcId="{3412903A-F72C-4744-A99F-F47875202E40}" destId="{0F9BD6C3-7557-40AA-B2AD-4E2E85608100}" srcOrd="0" destOrd="0" presId="urn:microsoft.com/office/officeart/2005/8/layout/hList9"/>
    <dgm:cxn modelId="{FEDEBF20-C3D8-45D6-BAB8-B2063C818AFF}" type="presOf" srcId="{297B9B75-D1C8-4BE0-B50B-B00C7473396A}" destId="{5B51B10D-A362-4A78-AC3B-0161CEFBE8F1}" srcOrd="1" destOrd="0" presId="urn:microsoft.com/office/officeart/2005/8/layout/hList9"/>
    <dgm:cxn modelId="{73C9474B-F2BF-4E63-8EE9-6AD305978BB4}" type="presOf" srcId="{297B9B75-D1C8-4BE0-B50B-B00C7473396A}" destId="{DCB4A8BF-ABBC-4679-B9DB-F61A2D740CEC}" srcOrd="0" destOrd="0" presId="urn:microsoft.com/office/officeart/2005/8/layout/hList9"/>
    <dgm:cxn modelId="{D50387FE-01C2-42DE-B160-90FCB5208670}" srcId="{6E6B09CA-9092-4D16-B1FC-050A716E2CE6}" destId="{297B9B75-D1C8-4BE0-B50B-B00C7473396A}" srcOrd="0" destOrd="0" parTransId="{EF1292E7-857B-40FD-AB12-419260D4D8C7}" sibTransId="{C7E649E3-5DDD-4A1E-AFB7-42CD7C89D283}"/>
    <dgm:cxn modelId="{48590946-B098-429C-BB35-6A417E87285D}" type="presParOf" srcId="{0F9BD6C3-7557-40AA-B2AD-4E2E85608100}" destId="{FDC1F8AC-323D-48F3-8106-834250268C90}" srcOrd="0" destOrd="0" presId="urn:microsoft.com/office/officeart/2005/8/layout/hList9"/>
    <dgm:cxn modelId="{4007C98F-2605-4155-9863-A0B181187DC8}" type="presParOf" srcId="{0F9BD6C3-7557-40AA-B2AD-4E2E85608100}" destId="{B983347D-72F5-482B-88A8-1627CF6313D6}" srcOrd="1" destOrd="0" presId="urn:microsoft.com/office/officeart/2005/8/layout/hList9"/>
    <dgm:cxn modelId="{B5931B3E-BB30-435A-A9ED-F0DF8FC6D3C3}" type="presParOf" srcId="{B983347D-72F5-482B-88A8-1627CF6313D6}" destId="{3E87A474-CE44-426B-85CA-14B5884B21DD}" srcOrd="0" destOrd="0" presId="urn:microsoft.com/office/officeart/2005/8/layout/hList9"/>
    <dgm:cxn modelId="{4DD933A9-3374-4484-B227-1DAAF37A11B6}" type="presParOf" srcId="{B983347D-72F5-482B-88A8-1627CF6313D6}" destId="{D0090F38-94C4-4BC5-AD69-EF37FD0C47FF}" srcOrd="1" destOrd="0" presId="urn:microsoft.com/office/officeart/2005/8/layout/hList9"/>
    <dgm:cxn modelId="{69B8180B-BD60-4217-ACED-EC70FDDF60F2}" type="presParOf" srcId="{D0090F38-94C4-4BC5-AD69-EF37FD0C47FF}" destId="{DCB4A8BF-ABBC-4679-B9DB-F61A2D740CEC}" srcOrd="0" destOrd="0" presId="urn:microsoft.com/office/officeart/2005/8/layout/hList9"/>
    <dgm:cxn modelId="{34AA7D82-DA70-47BB-B6CB-E3F5B3082783}" type="presParOf" srcId="{D0090F38-94C4-4BC5-AD69-EF37FD0C47FF}" destId="{5B51B10D-A362-4A78-AC3B-0161CEFBE8F1}" srcOrd="1" destOrd="0" presId="urn:microsoft.com/office/officeart/2005/8/layout/hList9"/>
    <dgm:cxn modelId="{D72DDF1A-3949-4303-B13C-13FDC0890D7C}" type="presParOf" srcId="{0F9BD6C3-7557-40AA-B2AD-4E2E85608100}" destId="{BD13DB5C-09B0-4159-96E3-134E39365E35}" srcOrd="2" destOrd="0" presId="urn:microsoft.com/office/officeart/2005/8/layout/hList9"/>
    <dgm:cxn modelId="{CB4F093A-43DC-4F68-9BA5-1C542C450A22}" type="presParOf" srcId="{0F9BD6C3-7557-40AA-B2AD-4E2E85608100}" destId="{BC82CF65-F33F-4736-A4DC-3D99A12F5E5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12903A-F72C-4744-A99F-F47875202E40}"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6E6B09CA-9092-4D16-B1FC-050A716E2CE6}">
      <dgm:prSet phldrT="[Text]" custT="1"/>
      <dgm:spPr>
        <a:blipFill rotWithShape="0">
          <a:blip xmlns:r="http://schemas.openxmlformats.org/officeDocument/2006/relationships" r:embed="rId1">
            <a:extLst>
              <a:ext uri="{BEBA8EAE-BF5A-486C-A8C5-ECC9F3942E4B}">
                <a14:imgProps xmlns:a14="http://schemas.microsoft.com/office/drawing/2010/main">
                  <a14:imgLayer r:embed="rId2">
                    <a14:imgEffect>
                      <a14:brightnessContrast bright="-14000" contrast="-20000"/>
                    </a14:imgEffect>
                  </a14:imgLayer>
                </a14:imgProps>
              </a:ext>
            </a:extLst>
          </a:blip>
          <a:stretch>
            <a:fillRect/>
          </a:stretch>
        </a:blipFill>
        <a:ln>
          <a:solidFill>
            <a:schemeClr val="accent6">
              <a:lumMod val="75000"/>
            </a:schemeClr>
          </a:solidFill>
        </a:ln>
        <a:effectLst>
          <a:glow rad="139700">
            <a:schemeClr val="accent6">
              <a:lumMod val="75000"/>
              <a:alpha val="40000"/>
            </a:schemeClr>
          </a:glow>
        </a:effectLst>
      </dgm:spPr>
      <dgm:t>
        <a:bodyPr/>
        <a:lstStyle/>
        <a:p>
          <a:endParaRPr lang="en-US" sz="4000" kern="1200" spc="-150" dirty="0">
            <a:ln w="3175">
              <a:noFill/>
            </a:ln>
            <a:gradFill flip="none" rotWithShape="1">
              <a:gsLst>
                <a:gs pos="0">
                  <a:schemeClr val="bg1"/>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endParaRPr>
        </a:p>
      </dgm:t>
    </dgm:pt>
    <dgm:pt modelId="{BA2AD64E-686C-4174-9781-B616BAB8F93B}" type="parTrans" cxnId="{0A40C014-66DB-4F4A-9FB3-C714A0BCCB02}">
      <dgm:prSet/>
      <dgm:spPr/>
      <dgm:t>
        <a:bodyPr/>
        <a:lstStyle/>
        <a:p>
          <a:endParaRPr lang="en-US"/>
        </a:p>
      </dgm:t>
    </dgm:pt>
    <dgm:pt modelId="{E3E6E674-CDC7-4D93-AFDC-9C3BEDBB043D}" type="sibTrans" cxnId="{0A40C014-66DB-4F4A-9FB3-C714A0BCCB02}">
      <dgm:prSet/>
      <dgm:spPr/>
      <dgm:t>
        <a:bodyPr/>
        <a:lstStyle/>
        <a:p>
          <a:endParaRPr lang="en-US"/>
        </a:p>
      </dgm:t>
    </dgm:pt>
    <dgm:pt modelId="{297B9B75-D1C8-4BE0-B50B-B00C7473396A}">
      <dgm:prSet phldrT="[Text]" custT="1"/>
      <dgm:spPr>
        <a:solidFill>
          <a:schemeClr val="accent1">
            <a:tint val="40000"/>
            <a:hueOff val="0"/>
            <a:satOff val="0"/>
            <a:lumOff val="0"/>
            <a:alpha val="25000"/>
          </a:schemeClr>
        </a:solidFill>
      </dgm:spPr>
      <dgm:t>
        <a:bodyPr/>
        <a:lstStyle/>
        <a:p>
          <a:r>
            <a:rPr lang="en-US" sz="2800" dirty="0">
              <a:solidFill>
                <a:schemeClr val="bg1"/>
              </a:solidFill>
              <a:latin typeface="Arial" panose="020B0604020202020204" pitchFamily="34" charset="0"/>
              <a:ea typeface="Tahoma" pitchFamily="34" charset="0"/>
              <a:cs typeface="Arial" panose="020B0604020202020204" pitchFamily="34" charset="0"/>
            </a:rPr>
            <a:t>Locate page 3 in the participant guide.  </a:t>
          </a:r>
          <a:r>
            <a:rPr lang="en-US" sz="2800">
              <a:solidFill>
                <a:schemeClr val="bg1"/>
              </a:solidFill>
              <a:latin typeface="Arial" panose="020B0604020202020204" pitchFamily="34" charset="0"/>
              <a:ea typeface="Tahoma" pitchFamily="34" charset="0"/>
              <a:cs typeface="Arial" panose="020B0604020202020204" pitchFamily="34" charset="0"/>
            </a:rPr>
            <a:t>Read and identify </a:t>
          </a:r>
          <a:r>
            <a:rPr lang="en-US" sz="2800" dirty="0">
              <a:solidFill>
                <a:schemeClr val="bg1"/>
              </a:solidFill>
              <a:latin typeface="Arial" panose="020B0604020202020204" pitchFamily="34" charset="0"/>
              <a:ea typeface="Tahoma" pitchFamily="34" charset="0"/>
              <a:cs typeface="Arial" panose="020B0604020202020204" pitchFamily="34" charset="0"/>
            </a:rPr>
            <a:t>the </a:t>
          </a:r>
          <a:r>
            <a:rPr lang="en-US" sz="2800">
              <a:solidFill>
                <a:schemeClr val="bg1"/>
              </a:solidFill>
              <a:latin typeface="Arial" panose="020B0604020202020204" pitchFamily="34" charset="0"/>
              <a:ea typeface="Tahoma" pitchFamily="34" charset="0"/>
              <a:cs typeface="Arial" panose="020B0604020202020204" pitchFamily="34" charset="0"/>
            </a:rPr>
            <a:t>type and </a:t>
          </a:r>
          <a:r>
            <a:rPr lang="en-US" sz="2800" dirty="0">
              <a:solidFill>
                <a:schemeClr val="bg1"/>
              </a:solidFill>
              <a:latin typeface="Arial" panose="020B0604020202020204" pitchFamily="34" charset="0"/>
              <a:ea typeface="Tahoma" pitchFamily="34" charset="0"/>
              <a:cs typeface="Arial" panose="020B0604020202020204" pitchFamily="34" charset="0"/>
            </a:rPr>
            <a:t>source of conflict in the </a:t>
          </a:r>
          <a:r>
            <a:rPr lang="en-US" sz="2800">
              <a:solidFill>
                <a:schemeClr val="bg1"/>
              </a:solidFill>
              <a:latin typeface="Arial" panose="020B0604020202020204" pitchFamily="34" charset="0"/>
              <a:ea typeface="Tahoma" pitchFamily="34" charset="0"/>
              <a:cs typeface="Arial" panose="020B0604020202020204" pitchFamily="34" charset="0"/>
            </a:rPr>
            <a:t>following scenario.</a:t>
          </a:r>
          <a:endParaRPr lang="en-US" sz="2800" dirty="0">
            <a:latin typeface="Arial" panose="020B0604020202020204" pitchFamily="34" charset="0"/>
            <a:cs typeface="Arial" panose="020B0604020202020204" pitchFamily="34" charset="0"/>
          </a:endParaRPr>
        </a:p>
      </dgm:t>
    </dgm:pt>
    <dgm:pt modelId="{EF1292E7-857B-40FD-AB12-419260D4D8C7}" type="parTrans" cxnId="{D50387FE-01C2-42DE-B160-90FCB5208670}">
      <dgm:prSet/>
      <dgm:spPr/>
      <dgm:t>
        <a:bodyPr/>
        <a:lstStyle/>
        <a:p>
          <a:endParaRPr lang="en-US"/>
        </a:p>
      </dgm:t>
    </dgm:pt>
    <dgm:pt modelId="{C7E649E3-5DDD-4A1E-AFB7-42CD7C89D283}" type="sibTrans" cxnId="{D50387FE-01C2-42DE-B160-90FCB5208670}">
      <dgm:prSet/>
      <dgm:spPr/>
      <dgm:t>
        <a:bodyPr/>
        <a:lstStyle/>
        <a:p>
          <a:endParaRPr lang="en-US"/>
        </a:p>
      </dgm:t>
    </dgm:pt>
    <dgm:pt modelId="{0F9BD6C3-7557-40AA-B2AD-4E2E85608100}" type="pres">
      <dgm:prSet presAssocID="{3412903A-F72C-4744-A99F-F47875202E40}" presName="list" presStyleCnt="0">
        <dgm:presLayoutVars>
          <dgm:dir/>
          <dgm:animLvl val="lvl"/>
        </dgm:presLayoutVars>
      </dgm:prSet>
      <dgm:spPr/>
    </dgm:pt>
    <dgm:pt modelId="{FDC1F8AC-323D-48F3-8106-834250268C90}" type="pres">
      <dgm:prSet presAssocID="{6E6B09CA-9092-4D16-B1FC-050A716E2CE6}" presName="posSpace" presStyleCnt="0"/>
      <dgm:spPr/>
    </dgm:pt>
    <dgm:pt modelId="{B983347D-72F5-482B-88A8-1627CF6313D6}" type="pres">
      <dgm:prSet presAssocID="{6E6B09CA-9092-4D16-B1FC-050A716E2CE6}" presName="vertFlow" presStyleCnt="0"/>
      <dgm:spPr/>
    </dgm:pt>
    <dgm:pt modelId="{3E87A474-CE44-426B-85CA-14B5884B21DD}" type="pres">
      <dgm:prSet presAssocID="{6E6B09CA-9092-4D16-B1FC-050A716E2CE6}" presName="topSpace" presStyleCnt="0"/>
      <dgm:spPr/>
    </dgm:pt>
    <dgm:pt modelId="{D0090F38-94C4-4BC5-AD69-EF37FD0C47FF}" type="pres">
      <dgm:prSet presAssocID="{6E6B09CA-9092-4D16-B1FC-050A716E2CE6}" presName="firstComp" presStyleCnt="0"/>
      <dgm:spPr/>
    </dgm:pt>
    <dgm:pt modelId="{DCB4A8BF-ABBC-4679-B9DB-F61A2D740CEC}" type="pres">
      <dgm:prSet presAssocID="{6E6B09CA-9092-4D16-B1FC-050A716E2CE6}" presName="firstChild" presStyleLbl="bgAccFollowNode1" presStyleIdx="0" presStyleCnt="1" custScaleX="89268" custScaleY="101313" custLinFactNeighborX="-28531" custLinFactNeighborY="-4381"/>
      <dgm:spPr/>
    </dgm:pt>
    <dgm:pt modelId="{5B51B10D-A362-4A78-AC3B-0161CEFBE8F1}" type="pres">
      <dgm:prSet presAssocID="{6E6B09CA-9092-4D16-B1FC-050A716E2CE6}" presName="firstChildTx" presStyleLbl="bgAccFollowNode1" presStyleIdx="0" presStyleCnt="1">
        <dgm:presLayoutVars>
          <dgm:bulletEnabled val="1"/>
        </dgm:presLayoutVars>
      </dgm:prSet>
      <dgm:spPr/>
    </dgm:pt>
    <dgm:pt modelId="{BD13DB5C-09B0-4159-96E3-134E39365E35}" type="pres">
      <dgm:prSet presAssocID="{6E6B09CA-9092-4D16-B1FC-050A716E2CE6}" presName="negSpace" presStyleCnt="0"/>
      <dgm:spPr/>
    </dgm:pt>
    <dgm:pt modelId="{BC82CF65-F33F-4736-A4DC-3D99A12F5E52}" type="pres">
      <dgm:prSet presAssocID="{6E6B09CA-9092-4D16-B1FC-050A716E2CE6}" presName="circle" presStyleLbl="node1" presStyleIdx="0" presStyleCnt="1" custScaleX="56846" custScaleY="61237" custLinFactNeighborX="12363" custLinFactNeighborY="2744"/>
      <dgm:spPr/>
    </dgm:pt>
  </dgm:ptLst>
  <dgm:cxnLst>
    <dgm:cxn modelId="{A9C9E006-1B41-47A6-BA39-2C12C7A49930}" type="presOf" srcId="{3412903A-F72C-4744-A99F-F47875202E40}" destId="{0F9BD6C3-7557-40AA-B2AD-4E2E85608100}" srcOrd="0" destOrd="0" presId="urn:microsoft.com/office/officeart/2005/8/layout/hList9"/>
    <dgm:cxn modelId="{0A40C014-66DB-4F4A-9FB3-C714A0BCCB02}" srcId="{3412903A-F72C-4744-A99F-F47875202E40}" destId="{6E6B09CA-9092-4D16-B1FC-050A716E2CE6}" srcOrd="0" destOrd="0" parTransId="{BA2AD64E-686C-4174-9781-B616BAB8F93B}" sibTransId="{E3E6E674-CDC7-4D93-AFDC-9C3BEDBB043D}"/>
    <dgm:cxn modelId="{830E449D-1374-4758-A30B-0A11CDACF180}" type="presOf" srcId="{297B9B75-D1C8-4BE0-B50B-B00C7473396A}" destId="{DCB4A8BF-ABBC-4679-B9DB-F61A2D740CEC}" srcOrd="0" destOrd="0" presId="urn:microsoft.com/office/officeart/2005/8/layout/hList9"/>
    <dgm:cxn modelId="{E77C2AB7-4416-4833-934D-4E91AF458209}" type="presOf" srcId="{297B9B75-D1C8-4BE0-B50B-B00C7473396A}" destId="{5B51B10D-A362-4A78-AC3B-0161CEFBE8F1}" srcOrd="1" destOrd="0" presId="urn:microsoft.com/office/officeart/2005/8/layout/hList9"/>
    <dgm:cxn modelId="{22CA74DE-7350-4C19-97F4-5C8AAC08E92C}" type="presOf" srcId="{6E6B09CA-9092-4D16-B1FC-050A716E2CE6}" destId="{BC82CF65-F33F-4736-A4DC-3D99A12F5E52}" srcOrd="0" destOrd="0" presId="urn:microsoft.com/office/officeart/2005/8/layout/hList9"/>
    <dgm:cxn modelId="{D50387FE-01C2-42DE-B160-90FCB5208670}" srcId="{6E6B09CA-9092-4D16-B1FC-050A716E2CE6}" destId="{297B9B75-D1C8-4BE0-B50B-B00C7473396A}" srcOrd="0" destOrd="0" parTransId="{EF1292E7-857B-40FD-AB12-419260D4D8C7}" sibTransId="{C7E649E3-5DDD-4A1E-AFB7-42CD7C89D283}"/>
    <dgm:cxn modelId="{6FFE7995-7247-4A37-A167-C0DD1AFA5532}" type="presParOf" srcId="{0F9BD6C3-7557-40AA-B2AD-4E2E85608100}" destId="{FDC1F8AC-323D-48F3-8106-834250268C90}" srcOrd="0" destOrd="0" presId="urn:microsoft.com/office/officeart/2005/8/layout/hList9"/>
    <dgm:cxn modelId="{957A1A50-DD72-4454-8313-9BAAC4E762C3}" type="presParOf" srcId="{0F9BD6C3-7557-40AA-B2AD-4E2E85608100}" destId="{B983347D-72F5-482B-88A8-1627CF6313D6}" srcOrd="1" destOrd="0" presId="urn:microsoft.com/office/officeart/2005/8/layout/hList9"/>
    <dgm:cxn modelId="{F4D4B0AE-D496-4690-9033-848C390B7AB2}" type="presParOf" srcId="{B983347D-72F5-482B-88A8-1627CF6313D6}" destId="{3E87A474-CE44-426B-85CA-14B5884B21DD}" srcOrd="0" destOrd="0" presId="urn:microsoft.com/office/officeart/2005/8/layout/hList9"/>
    <dgm:cxn modelId="{2CC7CA5C-2557-4F4F-8EEB-6C4F81CAEF82}" type="presParOf" srcId="{B983347D-72F5-482B-88A8-1627CF6313D6}" destId="{D0090F38-94C4-4BC5-AD69-EF37FD0C47FF}" srcOrd="1" destOrd="0" presId="urn:microsoft.com/office/officeart/2005/8/layout/hList9"/>
    <dgm:cxn modelId="{B0DE480A-4E98-4974-96A9-DCFD74027281}" type="presParOf" srcId="{D0090F38-94C4-4BC5-AD69-EF37FD0C47FF}" destId="{DCB4A8BF-ABBC-4679-B9DB-F61A2D740CEC}" srcOrd="0" destOrd="0" presId="urn:microsoft.com/office/officeart/2005/8/layout/hList9"/>
    <dgm:cxn modelId="{34A50274-85CD-4BF5-B90C-D819653BDEBF}" type="presParOf" srcId="{D0090F38-94C4-4BC5-AD69-EF37FD0C47FF}" destId="{5B51B10D-A362-4A78-AC3B-0161CEFBE8F1}" srcOrd="1" destOrd="0" presId="urn:microsoft.com/office/officeart/2005/8/layout/hList9"/>
    <dgm:cxn modelId="{2A2F96C2-65D8-499E-8207-AD5D89B009ED}" type="presParOf" srcId="{0F9BD6C3-7557-40AA-B2AD-4E2E85608100}" destId="{BD13DB5C-09B0-4159-96E3-134E39365E35}" srcOrd="2" destOrd="0" presId="urn:microsoft.com/office/officeart/2005/8/layout/hList9"/>
    <dgm:cxn modelId="{DF8DD270-16B6-4007-85D8-E86DAB706D4F}" type="presParOf" srcId="{0F9BD6C3-7557-40AA-B2AD-4E2E85608100}" destId="{BC82CF65-F33F-4736-A4DC-3D99A12F5E5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F62D7B-907F-4A21-B53C-C23C9A230148}" type="doc">
      <dgm:prSet loTypeId="urn:microsoft.com/office/officeart/2005/8/layout/default" loCatId="list" qsTypeId="urn:microsoft.com/office/officeart/2005/8/quickstyle/3d2" qsCatId="3D" csTypeId="urn:microsoft.com/office/officeart/2005/8/colors/accent5_4" csCatId="accent5" phldr="1"/>
      <dgm:spPr/>
      <dgm:t>
        <a:bodyPr/>
        <a:lstStyle/>
        <a:p>
          <a:endParaRPr lang="en-US"/>
        </a:p>
      </dgm:t>
    </dgm:pt>
    <dgm:pt modelId="{E2C15745-6AE5-454C-B7CE-A1E10535F56F}">
      <dgm:prSet phldrT="[Text]"/>
      <dgm:spPr/>
      <dgm: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Accommodating</a:t>
          </a:r>
        </a:p>
      </dgm:t>
    </dgm:pt>
    <dgm:pt modelId="{0FCB8325-3D99-4313-BBD9-BF422537E2E9}" type="parTrans" cxnId="{F0303D22-AA4F-4C93-95EB-F5AB6AFC0675}">
      <dgm:prSet/>
      <dgm:spPr/>
      <dgm:t>
        <a:bodyPr/>
        <a:lstStyle/>
        <a:p>
          <a:endParaRPr lang="en-US">
            <a:latin typeface="Arial" panose="020B0604020202020204" pitchFamily="34" charset="0"/>
            <a:cs typeface="Arial" panose="020B0604020202020204" pitchFamily="34" charset="0"/>
          </a:endParaRPr>
        </a:p>
      </dgm:t>
    </dgm:pt>
    <dgm:pt modelId="{0D68265A-AA2A-474B-9BF0-101A14C97A58}" type="sibTrans" cxnId="{F0303D22-AA4F-4C93-95EB-F5AB6AFC0675}">
      <dgm:prSet/>
      <dgm:spPr/>
      <dgm:t>
        <a:bodyPr/>
        <a:lstStyle/>
        <a:p>
          <a:endParaRPr lang="en-US">
            <a:latin typeface="Arial" panose="020B0604020202020204" pitchFamily="34" charset="0"/>
            <a:cs typeface="Arial" panose="020B0604020202020204" pitchFamily="34" charset="0"/>
          </a:endParaRPr>
        </a:p>
      </dgm:t>
    </dgm:pt>
    <dgm:pt modelId="{340A5170-559B-4A04-A3A7-C76D68BA2F9C}">
      <dgm:prSet phldrT="[Text]"/>
      <dgm:spPr>
        <a:solidFill>
          <a:srgbClr val="007CA8"/>
        </a:solidFill>
      </dgm:spPr>
      <dgm: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Competing</a:t>
          </a:r>
        </a:p>
      </dgm:t>
    </dgm:pt>
    <dgm:pt modelId="{2EFA6D25-9804-469C-9889-09CFB3A2FF5B}" type="parTrans" cxnId="{A91F5DB9-C831-4769-AD86-C1CF96126251}">
      <dgm:prSet/>
      <dgm:spPr/>
      <dgm:t>
        <a:bodyPr/>
        <a:lstStyle/>
        <a:p>
          <a:endParaRPr lang="en-US">
            <a:latin typeface="Arial" panose="020B0604020202020204" pitchFamily="34" charset="0"/>
            <a:cs typeface="Arial" panose="020B0604020202020204" pitchFamily="34" charset="0"/>
          </a:endParaRPr>
        </a:p>
      </dgm:t>
    </dgm:pt>
    <dgm:pt modelId="{461C8CCD-0542-4470-BC54-88A235408725}" type="sibTrans" cxnId="{A91F5DB9-C831-4769-AD86-C1CF96126251}">
      <dgm:prSet/>
      <dgm:spPr/>
      <dgm:t>
        <a:bodyPr/>
        <a:lstStyle/>
        <a:p>
          <a:endParaRPr lang="en-US">
            <a:latin typeface="Arial" panose="020B0604020202020204" pitchFamily="34" charset="0"/>
            <a:cs typeface="Arial" panose="020B0604020202020204" pitchFamily="34" charset="0"/>
          </a:endParaRPr>
        </a:p>
      </dgm:t>
    </dgm:pt>
    <dgm:pt modelId="{D2F32E4A-B78B-491E-93D4-5B07564CEFBE}">
      <dgm:prSet phldrT="[Text]"/>
      <dgm:spPr>
        <a:solidFill>
          <a:srgbClr val="317373"/>
        </a:solidFill>
      </dgm:spPr>
      <dgm: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Compromising</a:t>
          </a:r>
        </a:p>
      </dgm:t>
    </dgm:pt>
    <dgm:pt modelId="{E0C2CD42-FE57-4E69-A653-427EDE8BB85E}" type="parTrans" cxnId="{F2574A37-7282-4249-949B-253024EE0503}">
      <dgm:prSet/>
      <dgm:spPr/>
      <dgm:t>
        <a:bodyPr/>
        <a:lstStyle/>
        <a:p>
          <a:endParaRPr lang="en-US">
            <a:latin typeface="Arial" panose="020B0604020202020204" pitchFamily="34" charset="0"/>
            <a:cs typeface="Arial" panose="020B0604020202020204" pitchFamily="34" charset="0"/>
          </a:endParaRPr>
        </a:p>
      </dgm:t>
    </dgm:pt>
    <dgm:pt modelId="{8416F7CD-4D7E-41FB-B575-DE9F4EE73032}" type="sibTrans" cxnId="{F2574A37-7282-4249-949B-253024EE0503}">
      <dgm:prSet/>
      <dgm:spPr/>
      <dgm:t>
        <a:bodyPr/>
        <a:lstStyle/>
        <a:p>
          <a:endParaRPr lang="en-US">
            <a:latin typeface="Arial" panose="020B0604020202020204" pitchFamily="34" charset="0"/>
            <a:cs typeface="Arial" panose="020B0604020202020204" pitchFamily="34" charset="0"/>
          </a:endParaRPr>
        </a:p>
      </dgm:t>
    </dgm:pt>
    <dgm:pt modelId="{687C3897-0C81-4DCF-9419-0623FD8001EB}">
      <dgm:prSet phldrT="[Text]"/>
      <dgm:spPr>
        <a:solidFill>
          <a:schemeClr val="accent1">
            <a:lumMod val="75000"/>
          </a:schemeClr>
        </a:solidFill>
      </dgm:spPr>
      <dgm: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Collaborating</a:t>
          </a:r>
        </a:p>
      </dgm:t>
    </dgm:pt>
    <dgm:pt modelId="{8DBC399D-03A1-4537-9014-6BDAC0FFB115}" type="parTrans" cxnId="{2FAFB26A-8036-4FAD-87BF-5FA7F2DF26DB}">
      <dgm:prSet/>
      <dgm:spPr/>
      <dgm:t>
        <a:bodyPr/>
        <a:lstStyle/>
        <a:p>
          <a:endParaRPr lang="en-US">
            <a:latin typeface="Arial" panose="020B0604020202020204" pitchFamily="34" charset="0"/>
            <a:cs typeface="Arial" panose="020B0604020202020204" pitchFamily="34" charset="0"/>
          </a:endParaRPr>
        </a:p>
      </dgm:t>
    </dgm:pt>
    <dgm:pt modelId="{E79A92A8-6338-468C-98BC-976502A50F49}" type="sibTrans" cxnId="{2FAFB26A-8036-4FAD-87BF-5FA7F2DF26DB}">
      <dgm:prSet/>
      <dgm:spPr/>
      <dgm:t>
        <a:bodyPr/>
        <a:lstStyle/>
        <a:p>
          <a:endParaRPr lang="en-US">
            <a:latin typeface="Arial" panose="020B0604020202020204" pitchFamily="34" charset="0"/>
            <a:cs typeface="Arial" panose="020B0604020202020204" pitchFamily="34" charset="0"/>
          </a:endParaRPr>
        </a:p>
      </dgm:t>
    </dgm:pt>
    <dgm:pt modelId="{3C0E1FC6-571E-42CC-A861-293B63206333}">
      <dgm:prSet phldrT="[Text]"/>
      <dgm:spPr>
        <a:solidFill>
          <a:schemeClr val="tx2">
            <a:lumMod val="75000"/>
          </a:schemeClr>
        </a:solidFill>
      </dgm:spPr>
      <dgm: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Avoiding</a:t>
          </a:r>
        </a:p>
      </dgm:t>
    </dgm:pt>
    <dgm:pt modelId="{AF3C65A5-AB16-4AFB-843E-3D3EB8302C5D}" type="parTrans" cxnId="{97570661-B783-4123-A874-BF481316C811}">
      <dgm:prSet/>
      <dgm:spPr/>
      <dgm:t>
        <a:bodyPr/>
        <a:lstStyle/>
        <a:p>
          <a:endParaRPr lang="en-US">
            <a:latin typeface="Arial" panose="020B0604020202020204" pitchFamily="34" charset="0"/>
            <a:cs typeface="Arial" panose="020B0604020202020204" pitchFamily="34" charset="0"/>
          </a:endParaRPr>
        </a:p>
      </dgm:t>
    </dgm:pt>
    <dgm:pt modelId="{778E1FDF-EC47-4762-B6A6-4934EDD8A2F7}" type="sibTrans" cxnId="{97570661-B783-4123-A874-BF481316C811}">
      <dgm:prSet/>
      <dgm:spPr/>
      <dgm:t>
        <a:bodyPr/>
        <a:lstStyle/>
        <a:p>
          <a:endParaRPr lang="en-US">
            <a:latin typeface="Arial" panose="020B0604020202020204" pitchFamily="34" charset="0"/>
            <a:cs typeface="Arial" panose="020B0604020202020204" pitchFamily="34" charset="0"/>
          </a:endParaRPr>
        </a:p>
      </dgm:t>
    </dgm:pt>
    <dgm:pt modelId="{247EC035-C0E7-4CC8-B5D5-BC04BB112165}" type="pres">
      <dgm:prSet presAssocID="{F5F62D7B-907F-4A21-B53C-C23C9A230148}" presName="diagram" presStyleCnt="0">
        <dgm:presLayoutVars>
          <dgm:dir/>
          <dgm:resizeHandles val="exact"/>
        </dgm:presLayoutVars>
      </dgm:prSet>
      <dgm:spPr/>
    </dgm:pt>
    <dgm:pt modelId="{C756F9A0-F8B6-4323-8FCC-CE25B87CB2AA}" type="pres">
      <dgm:prSet presAssocID="{E2C15745-6AE5-454C-B7CE-A1E10535F56F}" presName="node" presStyleLbl="node1" presStyleIdx="0" presStyleCnt="5">
        <dgm:presLayoutVars>
          <dgm:bulletEnabled val="1"/>
        </dgm:presLayoutVars>
      </dgm:prSet>
      <dgm:spPr/>
    </dgm:pt>
    <dgm:pt modelId="{7DD0BAEC-60D1-4021-9C19-754BD340294B}" type="pres">
      <dgm:prSet presAssocID="{0D68265A-AA2A-474B-9BF0-101A14C97A58}" presName="sibTrans" presStyleCnt="0"/>
      <dgm:spPr/>
    </dgm:pt>
    <dgm:pt modelId="{47FB4C86-10E0-4F7A-B59D-1F13E88D12AD}" type="pres">
      <dgm:prSet presAssocID="{340A5170-559B-4A04-A3A7-C76D68BA2F9C}" presName="node" presStyleLbl="node1" presStyleIdx="1" presStyleCnt="5">
        <dgm:presLayoutVars>
          <dgm:bulletEnabled val="1"/>
        </dgm:presLayoutVars>
      </dgm:prSet>
      <dgm:spPr/>
    </dgm:pt>
    <dgm:pt modelId="{19BE7F55-C317-4556-AF43-D7660C9F36FE}" type="pres">
      <dgm:prSet presAssocID="{461C8CCD-0542-4470-BC54-88A235408725}" presName="sibTrans" presStyleCnt="0"/>
      <dgm:spPr/>
    </dgm:pt>
    <dgm:pt modelId="{F2F4E7E6-604C-44F1-966B-C1B6C85B75E1}" type="pres">
      <dgm:prSet presAssocID="{D2F32E4A-B78B-491E-93D4-5B07564CEFBE}" presName="node" presStyleLbl="node1" presStyleIdx="2" presStyleCnt="5">
        <dgm:presLayoutVars>
          <dgm:bulletEnabled val="1"/>
        </dgm:presLayoutVars>
      </dgm:prSet>
      <dgm:spPr/>
    </dgm:pt>
    <dgm:pt modelId="{2BF220A8-31B9-4779-8532-F3823EED43EE}" type="pres">
      <dgm:prSet presAssocID="{8416F7CD-4D7E-41FB-B575-DE9F4EE73032}" presName="sibTrans" presStyleCnt="0"/>
      <dgm:spPr/>
    </dgm:pt>
    <dgm:pt modelId="{ACF46B4C-BF5F-4529-B2D2-B8E35268D7A5}" type="pres">
      <dgm:prSet presAssocID="{687C3897-0C81-4DCF-9419-0623FD8001EB}" presName="node" presStyleLbl="node1" presStyleIdx="3" presStyleCnt="5">
        <dgm:presLayoutVars>
          <dgm:bulletEnabled val="1"/>
        </dgm:presLayoutVars>
      </dgm:prSet>
      <dgm:spPr/>
    </dgm:pt>
    <dgm:pt modelId="{38546FA5-FC21-400A-9ACA-33B3F81B12CA}" type="pres">
      <dgm:prSet presAssocID="{E79A92A8-6338-468C-98BC-976502A50F49}" presName="sibTrans" presStyleCnt="0"/>
      <dgm:spPr/>
    </dgm:pt>
    <dgm:pt modelId="{A8BE770E-BB2D-4A39-B883-648E318E33A8}" type="pres">
      <dgm:prSet presAssocID="{3C0E1FC6-571E-42CC-A861-293B63206333}" presName="node" presStyleLbl="node1" presStyleIdx="4" presStyleCnt="5">
        <dgm:presLayoutVars>
          <dgm:bulletEnabled val="1"/>
        </dgm:presLayoutVars>
      </dgm:prSet>
      <dgm:spPr/>
    </dgm:pt>
  </dgm:ptLst>
  <dgm:cxnLst>
    <dgm:cxn modelId="{F0303D22-AA4F-4C93-95EB-F5AB6AFC0675}" srcId="{F5F62D7B-907F-4A21-B53C-C23C9A230148}" destId="{E2C15745-6AE5-454C-B7CE-A1E10535F56F}" srcOrd="0" destOrd="0" parTransId="{0FCB8325-3D99-4313-BBD9-BF422537E2E9}" sibTransId="{0D68265A-AA2A-474B-9BF0-101A14C97A58}"/>
    <dgm:cxn modelId="{CD552730-3BD9-48DD-AE13-00518BE90E6C}" type="presOf" srcId="{D2F32E4A-B78B-491E-93D4-5B07564CEFBE}" destId="{F2F4E7E6-604C-44F1-966B-C1B6C85B75E1}" srcOrd="0" destOrd="0" presId="urn:microsoft.com/office/officeart/2005/8/layout/default"/>
    <dgm:cxn modelId="{F2574A37-7282-4249-949B-253024EE0503}" srcId="{F5F62D7B-907F-4A21-B53C-C23C9A230148}" destId="{D2F32E4A-B78B-491E-93D4-5B07564CEFBE}" srcOrd="2" destOrd="0" parTransId="{E0C2CD42-FE57-4E69-A653-427EDE8BB85E}" sibTransId="{8416F7CD-4D7E-41FB-B575-DE9F4EE73032}"/>
    <dgm:cxn modelId="{AA22195B-26AD-4DAF-9F07-0238B5D296AE}" type="presOf" srcId="{340A5170-559B-4A04-A3A7-C76D68BA2F9C}" destId="{47FB4C86-10E0-4F7A-B59D-1F13E88D12AD}" srcOrd="0" destOrd="0" presId="urn:microsoft.com/office/officeart/2005/8/layout/default"/>
    <dgm:cxn modelId="{97570661-B783-4123-A874-BF481316C811}" srcId="{F5F62D7B-907F-4A21-B53C-C23C9A230148}" destId="{3C0E1FC6-571E-42CC-A861-293B63206333}" srcOrd="4" destOrd="0" parTransId="{AF3C65A5-AB16-4AFB-843E-3D3EB8302C5D}" sibTransId="{778E1FDF-EC47-4762-B6A6-4934EDD8A2F7}"/>
    <dgm:cxn modelId="{746BFD43-DC07-4B3E-8975-1CFA72C62023}" type="presOf" srcId="{E2C15745-6AE5-454C-B7CE-A1E10535F56F}" destId="{C756F9A0-F8B6-4323-8FCC-CE25B87CB2AA}" srcOrd="0" destOrd="0" presId="urn:microsoft.com/office/officeart/2005/8/layout/default"/>
    <dgm:cxn modelId="{2FAFB26A-8036-4FAD-87BF-5FA7F2DF26DB}" srcId="{F5F62D7B-907F-4A21-B53C-C23C9A230148}" destId="{687C3897-0C81-4DCF-9419-0623FD8001EB}" srcOrd="3" destOrd="0" parTransId="{8DBC399D-03A1-4537-9014-6BDAC0FFB115}" sibTransId="{E79A92A8-6338-468C-98BC-976502A50F49}"/>
    <dgm:cxn modelId="{8A777253-7329-40E2-B911-A958D047C5A5}" type="presOf" srcId="{F5F62D7B-907F-4A21-B53C-C23C9A230148}" destId="{247EC035-C0E7-4CC8-B5D5-BC04BB112165}" srcOrd="0" destOrd="0" presId="urn:microsoft.com/office/officeart/2005/8/layout/default"/>
    <dgm:cxn modelId="{29DFDC9E-7958-4A5D-9A82-2746284D5E13}" type="presOf" srcId="{687C3897-0C81-4DCF-9419-0623FD8001EB}" destId="{ACF46B4C-BF5F-4529-B2D2-B8E35268D7A5}" srcOrd="0" destOrd="0" presId="urn:microsoft.com/office/officeart/2005/8/layout/default"/>
    <dgm:cxn modelId="{A91F5DB9-C831-4769-AD86-C1CF96126251}" srcId="{F5F62D7B-907F-4A21-B53C-C23C9A230148}" destId="{340A5170-559B-4A04-A3A7-C76D68BA2F9C}" srcOrd="1" destOrd="0" parTransId="{2EFA6D25-9804-469C-9889-09CFB3A2FF5B}" sibTransId="{461C8CCD-0542-4470-BC54-88A235408725}"/>
    <dgm:cxn modelId="{44D7ADFD-E08D-4166-A90C-CB466316FFBE}" type="presOf" srcId="{3C0E1FC6-571E-42CC-A861-293B63206333}" destId="{A8BE770E-BB2D-4A39-B883-648E318E33A8}" srcOrd="0" destOrd="0" presId="urn:microsoft.com/office/officeart/2005/8/layout/default"/>
    <dgm:cxn modelId="{6AFCC277-865E-416F-A218-7F253A35CC90}" type="presParOf" srcId="{247EC035-C0E7-4CC8-B5D5-BC04BB112165}" destId="{C756F9A0-F8B6-4323-8FCC-CE25B87CB2AA}" srcOrd="0" destOrd="0" presId="urn:microsoft.com/office/officeart/2005/8/layout/default"/>
    <dgm:cxn modelId="{A25BEA38-B744-4930-9596-391B983837DE}" type="presParOf" srcId="{247EC035-C0E7-4CC8-B5D5-BC04BB112165}" destId="{7DD0BAEC-60D1-4021-9C19-754BD340294B}" srcOrd="1" destOrd="0" presId="urn:microsoft.com/office/officeart/2005/8/layout/default"/>
    <dgm:cxn modelId="{6206FF99-5153-4A1A-98DB-51C0F28034C8}" type="presParOf" srcId="{247EC035-C0E7-4CC8-B5D5-BC04BB112165}" destId="{47FB4C86-10E0-4F7A-B59D-1F13E88D12AD}" srcOrd="2" destOrd="0" presId="urn:microsoft.com/office/officeart/2005/8/layout/default"/>
    <dgm:cxn modelId="{F4AB40ED-48A5-49D0-87D3-06783473E1ED}" type="presParOf" srcId="{247EC035-C0E7-4CC8-B5D5-BC04BB112165}" destId="{19BE7F55-C317-4556-AF43-D7660C9F36FE}" srcOrd="3" destOrd="0" presId="urn:microsoft.com/office/officeart/2005/8/layout/default"/>
    <dgm:cxn modelId="{2FD70596-9FCE-46AB-83CE-BC5082F54032}" type="presParOf" srcId="{247EC035-C0E7-4CC8-B5D5-BC04BB112165}" destId="{F2F4E7E6-604C-44F1-966B-C1B6C85B75E1}" srcOrd="4" destOrd="0" presId="urn:microsoft.com/office/officeart/2005/8/layout/default"/>
    <dgm:cxn modelId="{5BAD3382-8347-4916-9AB0-8744F6286567}" type="presParOf" srcId="{247EC035-C0E7-4CC8-B5D5-BC04BB112165}" destId="{2BF220A8-31B9-4779-8532-F3823EED43EE}" srcOrd="5" destOrd="0" presId="urn:microsoft.com/office/officeart/2005/8/layout/default"/>
    <dgm:cxn modelId="{17FBAA13-658C-40B1-AB92-DDDDC5DD89EE}" type="presParOf" srcId="{247EC035-C0E7-4CC8-B5D5-BC04BB112165}" destId="{ACF46B4C-BF5F-4529-B2D2-B8E35268D7A5}" srcOrd="6" destOrd="0" presId="urn:microsoft.com/office/officeart/2005/8/layout/default"/>
    <dgm:cxn modelId="{589C2C39-7D55-4FC9-93CB-E974135130B8}" type="presParOf" srcId="{247EC035-C0E7-4CC8-B5D5-BC04BB112165}" destId="{38546FA5-FC21-400A-9ACA-33B3F81B12CA}" srcOrd="7" destOrd="0" presId="urn:microsoft.com/office/officeart/2005/8/layout/default"/>
    <dgm:cxn modelId="{3DFC52D2-0CAF-4CC5-A068-3978D97A51A0}" type="presParOf" srcId="{247EC035-C0E7-4CC8-B5D5-BC04BB112165}" destId="{A8BE770E-BB2D-4A39-B883-648E318E33A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4A8BF-ABBC-4679-B9DB-F61A2D740CEC}">
      <dsp:nvSpPr>
        <dsp:cNvPr id="0" name=""/>
        <dsp:cNvSpPr/>
      </dsp:nvSpPr>
      <dsp:spPr>
        <a:xfrm>
          <a:off x="2514597" y="1447790"/>
          <a:ext cx="4156111" cy="3524411"/>
        </a:xfrm>
        <a:prstGeom prst="rect">
          <a:avLst/>
        </a:prstGeom>
        <a:solidFill>
          <a:schemeClr val="accent1">
            <a:tint val="40000"/>
            <a:hueOff val="0"/>
            <a:satOff val="0"/>
            <a:lumOff val="0"/>
            <a:alpha val="25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latin typeface="Arial" panose="020B0604020202020204" pitchFamily="34" charset="0"/>
              <a:ea typeface="Tahoma" pitchFamily="34" charset="0"/>
              <a:cs typeface="Arial" panose="020B0604020202020204" pitchFamily="34" charset="0"/>
            </a:rPr>
            <a:t>How will you ensure that your conflicts are functional and not dysfunctional?</a:t>
          </a:r>
          <a:endParaRPr lang="en-US" sz="2800" kern="1200" dirty="0">
            <a:latin typeface="Arial" panose="020B0604020202020204" pitchFamily="34" charset="0"/>
            <a:cs typeface="Arial" panose="020B0604020202020204" pitchFamily="34" charset="0"/>
          </a:endParaRPr>
        </a:p>
      </dsp:txBody>
      <dsp:txXfrm>
        <a:off x="3179575" y="1447790"/>
        <a:ext cx="3491133" cy="3524411"/>
      </dsp:txXfrm>
    </dsp:sp>
    <dsp:sp modelId="{BC82CF65-F33F-4736-A4DC-3D99A12F5E52}">
      <dsp:nvSpPr>
        <dsp:cNvPr id="0" name=""/>
        <dsp:cNvSpPr/>
      </dsp:nvSpPr>
      <dsp:spPr>
        <a:xfrm>
          <a:off x="1066766" y="228587"/>
          <a:ext cx="1976533" cy="2129208"/>
        </a:xfrm>
        <a:prstGeom prst="ellipse">
          <a:avLst/>
        </a:prstGeom>
        <a:blipFill rotWithShape="0">
          <a:blip xmlns:r="http://schemas.openxmlformats.org/officeDocument/2006/relationships" r:embed="rId1">
            <a:extLst>
              <a:ext uri="{BEBA8EAE-BF5A-486C-A8C5-ECC9F3942E4B}">
                <a14:imgProps xmlns:a14="http://schemas.microsoft.com/office/drawing/2010/main">
                  <a14:imgLayer r:embed="rId2">
                    <a14:imgEffect>
                      <a14:brightnessContrast bright="-14000" contrast="-20000"/>
                    </a14:imgEffect>
                  </a14:imgLayer>
                </a14:imgProps>
              </a:ext>
            </a:extLst>
          </a:blip>
          <a:stretch>
            <a:fillRect/>
          </a:stretch>
        </a:blipFill>
        <a:ln w="25400" cap="flat" cmpd="sng" algn="ctr">
          <a:solidFill>
            <a:schemeClr val="accent6">
              <a:lumMod val="75000"/>
            </a:schemeClr>
          </a:solidFill>
          <a:prstDash val="solid"/>
        </a:ln>
        <a:effectLst>
          <a:glow rad="139700">
            <a:schemeClr val="accent6">
              <a:lumMod val="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US" sz="4000" kern="1200" spc="-150" dirty="0">
            <a:ln w="3175">
              <a:noFill/>
            </a:ln>
            <a:gradFill flip="none" rotWithShape="1">
              <a:gsLst>
                <a:gs pos="0">
                  <a:schemeClr val="bg1"/>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endParaRPr>
        </a:p>
      </dsp:txBody>
      <dsp:txXfrm>
        <a:off x="1356223" y="540402"/>
        <a:ext cx="1397619" cy="1505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4A8BF-ABBC-4679-B9DB-F61A2D740CEC}">
      <dsp:nvSpPr>
        <dsp:cNvPr id="0" name=""/>
        <dsp:cNvSpPr/>
      </dsp:nvSpPr>
      <dsp:spPr>
        <a:xfrm>
          <a:off x="2514597" y="1447790"/>
          <a:ext cx="4156111" cy="3524411"/>
        </a:xfrm>
        <a:prstGeom prst="rect">
          <a:avLst/>
        </a:prstGeom>
        <a:solidFill>
          <a:schemeClr val="accent1">
            <a:tint val="40000"/>
            <a:hueOff val="0"/>
            <a:satOff val="0"/>
            <a:lumOff val="0"/>
            <a:alpha val="25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latin typeface="Arial" panose="020B0604020202020204" pitchFamily="34" charset="0"/>
              <a:ea typeface="Tahoma" pitchFamily="34" charset="0"/>
              <a:cs typeface="Arial" panose="020B0604020202020204" pitchFamily="34" charset="0"/>
            </a:rPr>
            <a:t>Locate page 3 in the participant guide.  </a:t>
          </a:r>
          <a:r>
            <a:rPr lang="en-US" sz="2800" kern="1200">
              <a:solidFill>
                <a:schemeClr val="bg1"/>
              </a:solidFill>
              <a:latin typeface="Arial" panose="020B0604020202020204" pitchFamily="34" charset="0"/>
              <a:ea typeface="Tahoma" pitchFamily="34" charset="0"/>
              <a:cs typeface="Arial" panose="020B0604020202020204" pitchFamily="34" charset="0"/>
            </a:rPr>
            <a:t>Read and identify </a:t>
          </a:r>
          <a:r>
            <a:rPr lang="en-US" sz="2800" kern="1200" dirty="0">
              <a:solidFill>
                <a:schemeClr val="bg1"/>
              </a:solidFill>
              <a:latin typeface="Arial" panose="020B0604020202020204" pitchFamily="34" charset="0"/>
              <a:ea typeface="Tahoma" pitchFamily="34" charset="0"/>
              <a:cs typeface="Arial" panose="020B0604020202020204" pitchFamily="34" charset="0"/>
            </a:rPr>
            <a:t>the </a:t>
          </a:r>
          <a:r>
            <a:rPr lang="en-US" sz="2800" kern="1200">
              <a:solidFill>
                <a:schemeClr val="bg1"/>
              </a:solidFill>
              <a:latin typeface="Arial" panose="020B0604020202020204" pitchFamily="34" charset="0"/>
              <a:ea typeface="Tahoma" pitchFamily="34" charset="0"/>
              <a:cs typeface="Arial" panose="020B0604020202020204" pitchFamily="34" charset="0"/>
            </a:rPr>
            <a:t>type and </a:t>
          </a:r>
          <a:r>
            <a:rPr lang="en-US" sz="2800" kern="1200" dirty="0">
              <a:solidFill>
                <a:schemeClr val="bg1"/>
              </a:solidFill>
              <a:latin typeface="Arial" panose="020B0604020202020204" pitchFamily="34" charset="0"/>
              <a:ea typeface="Tahoma" pitchFamily="34" charset="0"/>
              <a:cs typeface="Arial" panose="020B0604020202020204" pitchFamily="34" charset="0"/>
            </a:rPr>
            <a:t>source of conflict in the </a:t>
          </a:r>
          <a:r>
            <a:rPr lang="en-US" sz="2800" kern="1200">
              <a:solidFill>
                <a:schemeClr val="bg1"/>
              </a:solidFill>
              <a:latin typeface="Arial" panose="020B0604020202020204" pitchFamily="34" charset="0"/>
              <a:ea typeface="Tahoma" pitchFamily="34" charset="0"/>
              <a:cs typeface="Arial" panose="020B0604020202020204" pitchFamily="34" charset="0"/>
            </a:rPr>
            <a:t>following scenario.</a:t>
          </a:r>
          <a:endParaRPr lang="en-US" sz="2800" kern="1200" dirty="0">
            <a:latin typeface="Arial" panose="020B0604020202020204" pitchFamily="34" charset="0"/>
            <a:cs typeface="Arial" panose="020B0604020202020204" pitchFamily="34" charset="0"/>
          </a:endParaRPr>
        </a:p>
      </dsp:txBody>
      <dsp:txXfrm>
        <a:off x="3179575" y="1447790"/>
        <a:ext cx="3491133" cy="3524411"/>
      </dsp:txXfrm>
    </dsp:sp>
    <dsp:sp modelId="{BC82CF65-F33F-4736-A4DC-3D99A12F5E52}">
      <dsp:nvSpPr>
        <dsp:cNvPr id="0" name=""/>
        <dsp:cNvSpPr/>
      </dsp:nvSpPr>
      <dsp:spPr>
        <a:xfrm>
          <a:off x="990634" y="304803"/>
          <a:ext cx="1976533" cy="2129208"/>
        </a:xfrm>
        <a:prstGeom prst="ellipse">
          <a:avLst/>
        </a:prstGeom>
        <a:blipFill rotWithShape="0">
          <a:blip xmlns:r="http://schemas.openxmlformats.org/officeDocument/2006/relationships" r:embed="rId1">
            <a:extLst>
              <a:ext uri="{BEBA8EAE-BF5A-486C-A8C5-ECC9F3942E4B}">
                <a14:imgProps xmlns:a14="http://schemas.microsoft.com/office/drawing/2010/main">
                  <a14:imgLayer r:embed="rId2">
                    <a14:imgEffect>
                      <a14:brightnessContrast bright="-14000" contrast="-20000"/>
                    </a14:imgEffect>
                  </a14:imgLayer>
                </a14:imgProps>
              </a:ext>
            </a:extLst>
          </a:blip>
          <a:stretch>
            <a:fillRect/>
          </a:stretch>
        </a:blipFill>
        <a:ln w="25400" cap="flat" cmpd="sng" algn="ctr">
          <a:solidFill>
            <a:schemeClr val="accent6">
              <a:lumMod val="75000"/>
            </a:schemeClr>
          </a:solidFill>
          <a:prstDash val="solid"/>
        </a:ln>
        <a:effectLst>
          <a:glow rad="139700">
            <a:schemeClr val="accent6">
              <a:lumMod val="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US" sz="4000" kern="1200" spc="-150" dirty="0">
            <a:ln w="3175">
              <a:noFill/>
            </a:ln>
            <a:gradFill flip="none" rotWithShape="1">
              <a:gsLst>
                <a:gs pos="0">
                  <a:schemeClr val="bg1"/>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endParaRPr>
        </a:p>
      </dsp:txBody>
      <dsp:txXfrm>
        <a:off x="1280091" y="616618"/>
        <a:ext cx="1397619" cy="1505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6F9A0-F8B6-4323-8FCC-CE25B87CB2AA}">
      <dsp:nvSpPr>
        <dsp:cNvPr id="0" name=""/>
        <dsp:cNvSpPr/>
      </dsp:nvSpPr>
      <dsp:spPr>
        <a:xfrm>
          <a:off x="0" y="656431"/>
          <a:ext cx="2428875" cy="1457324"/>
        </a:xfrm>
        <a:prstGeom prst="rect">
          <a:avLst/>
        </a:prstGeom>
        <a:gradFill rotWithShape="0">
          <a:gsLst>
            <a:gs pos="0">
              <a:schemeClr val="accent5">
                <a:shade val="50000"/>
                <a:hueOff val="0"/>
                <a:satOff val="0"/>
                <a:lumOff val="0"/>
                <a:alphaOff val="0"/>
                <a:shade val="51000"/>
                <a:satMod val="130000"/>
              </a:schemeClr>
            </a:gs>
            <a:gs pos="80000">
              <a:schemeClr val="accent5">
                <a:shade val="50000"/>
                <a:hueOff val="0"/>
                <a:satOff val="0"/>
                <a:lumOff val="0"/>
                <a:alphaOff val="0"/>
                <a:shade val="93000"/>
                <a:satMod val="130000"/>
              </a:schemeClr>
            </a:gs>
            <a:gs pos="100000">
              <a:schemeClr val="accent5">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Accommodating</a:t>
          </a:r>
        </a:p>
      </dsp:txBody>
      <dsp:txXfrm>
        <a:off x="0" y="656431"/>
        <a:ext cx="2428875" cy="1457324"/>
      </dsp:txXfrm>
    </dsp:sp>
    <dsp:sp modelId="{47FB4C86-10E0-4F7A-B59D-1F13E88D12AD}">
      <dsp:nvSpPr>
        <dsp:cNvPr id="0" name=""/>
        <dsp:cNvSpPr/>
      </dsp:nvSpPr>
      <dsp:spPr>
        <a:xfrm>
          <a:off x="2671762" y="656431"/>
          <a:ext cx="2428875" cy="1457324"/>
        </a:xfrm>
        <a:prstGeom prst="rect">
          <a:avLst/>
        </a:prstGeom>
        <a:solidFill>
          <a:srgbClr val="007CA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Competing</a:t>
          </a:r>
        </a:p>
      </dsp:txBody>
      <dsp:txXfrm>
        <a:off x="2671762" y="656431"/>
        <a:ext cx="2428875" cy="1457324"/>
      </dsp:txXfrm>
    </dsp:sp>
    <dsp:sp modelId="{F2F4E7E6-604C-44F1-966B-C1B6C85B75E1}">
      <dsp:nvSpPr>
        <dsp:cNvPr id="0" name=""/>
        <dsp:cNvSpPr/>
      </dsp:nvSpPr>
      <dsp:spPr>
        <a:xfrm>
          <a:off x="5343525" y="656431"/>
          <a:ext cx="2428875" cy="1457324"/>
        </a:xfrm>
        <a:prstGeom prst="rect">
          <a:avLst/>
        </a:prstGeom>
        <a:solidFill>
          <a:srgbClr val="317373"/>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Compromising</a:t>
          </a:r>
        </a:p>
      </dsp:txBody>
      <dsp:txXfrm>
        <a:off x="5343525" y="656431"/>
        <a:ext cx="2428875" cy="1457324"/>
      </dsp:txXfrm>
    </dsp:sp>
    <dsp:sp modelId="{ACF46B4C-BF5F-4529-B2D2-B8E35268D7A5}">
      <dsp:nvSpPr>
        <dsp:cNvPr id="0" name=""/>
        <dsp:cNvSpPr/>
      </dsp:nvSpPr>
      <dsp:spPr>
        <a:xfrm>
          <a:off x="1335881" y="2356643"/>
          <a:ext cx="2428875" cy="1457324"/>
        </a:xfrm>
        <a:prstGeom prst="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Collaborating</a:t>
          </a:r>
        </a:p>
      </dsp:txBody>
      <dsp:txXfrm>
        <a:off x="1335881" y="2356643"/>
        <a:ext cx="2428875" cy="1457324"/>
      </dsp:txXfrm>
    </dsp:sp>
    <dsp:sp modelId="{A8BE770E-BB2D-4A39-B883-648E318E33A8}">
      <dsp:nvSpPr>
        <dsp:cNvPr id="0" name=""/>
        <dsp:cNvSpPr/>
      </dsp:nvSpPr>
      <dsp:spPr>
        <a:xfrm>
          <a:off x="4007643" y="2356643"/>
          <a:ext cx="2428875" cy="1457324"/>
        </a:xfrm>
        <a:prstGeom prst="rect">
          <a:avLst/>
        </a:prstGeom>
        <a:solidFill>
          <a:schemeClr val="tx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Avoiding</a:t>
          </a:r>
        </a:p>
      </dsp:txBody>
      <dsp:txXfrm>
        <a:off x="4007643" y="2356643"/>
        <a:ext cx="2428875" cy="1457324"/>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txBox="1">
            <a:spLocks noChangeArrowheads="1"/>
          </p:cNvSpPr>
          <p:nvPr/>
        </p:nvSpPr>
        <p:spPr bwMode="auto">
          <a:xfrm>
            <a:off x="3495675" y="8831581"/>
            <a:ext cx="2971800" cy="472567"/>
          </a:xfrm>
          <a:prstGeom prst="rect">
            <a:avLst/>
          </a:prstGeom>
          <a:noFill/>
          <a:ln w="9525">
            <a:noFill/>
            <a:miter lim="800000"/>
            <a:headEnd/>
            <a:tailEnd/>
          </a:ln>
          <a:effectLst/>
        </p:spPr>
        <p:txBody>
          <a:bodyPr vert="horz" wrap="square" lIns="91440" tIns="45720" rIns="91440" bIns="45720" numCol="1" rtlCol="0" anchor="b" anchorCtr="0" compatLnSpc="1">
            <a:prstTxWarp prst="textNoShape">
              <a:avLst/>
            </a:prstTxWarp>
          </a:bodyPr>
          <a:lstStyle>
            <a:lvl1pPr>
              <a:defRPr sz="1200" b="0">
                <a:solidFill>
                  <a:schemeClr val="tx1"/>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703D53-76D5-4BE2-8841-59456CB9861B}" type="slidenum">
              <a:rPr kumimoji="0" lang="en-US" sz="1000" b="0" i="0" u="none" strike="noStrike" kern="1200" cap="none" spc="0" normalizeH="0" baseline="0" noProof="0" smtClean="0">
                <a:ln>
                  <a:noFill/>
                </a:ln>
                <a:solidFill>
                  <a:schemeClr val="bg1">
                    <a:lumMod val="50000"/>
                  </a:scheme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297061716"/>
              </p:ext>
            </p:extLst>
          </p:nvPr>
        </p:nvGraphicFramePr>
        <p:xfrm>
          <a:off x="266701" y="9063990"/>
          <a:ext cx="6248400" cy="232410"/>
        </p:xfrm>
        <a:graphic>
          <a:graphicData uri="http://schemas.openxmlformats.org/drawingml/2006/table">
            <a:tbl>
              <a:tblPr/>
              <a:tblGrid>
                <a:gridCol w="5911256">
                  <a:extLst>
                    <a:ext uri="{9D8B030D-6E8A-4147-A177-3AD203B41FA5}">
                      <a16:colId xmlns:a16="http://schemas.microsoft.com/office/drawing/2014/main" val="20000"/>
                    </a:ext>
                  </a:extLst>
                </a:gridCol>
                <a:gridCol w="337144">
                  <a:extLst>
                    <a:ext uri="{9D8B030D-6E8A-4147-A177-3AD203B41FA5}">
                      <a16:colId xmlns:a16="http://schemas.microsoft.com/office/drawing/2014/main" val="20001"/>
                    </a:ext>
                  </a:extLst>
                </a:gridCol>
              </a:tblGrid>
              <a:tr h="232410">
                <a:tc>
                  <a:txBody>
                    <a:bodyPr/>
                    <a:lstStyle/>
                    <a:p>
                      <a:pPr marL="0" marR="0">
                        <a:lnSpc>
                          <a:spcPct val="115000"/>
                        </a:lnSpc>
                        <a:spcBef>
                          <a:spcPts val="200"/>
                        </a:spcBef>
                        <a:spcAft>
                          <a:spcPts val="200"/>
                        </a:spcAft>
                        <a:tabLst>
                          <a:tab pos="5767388" algn="r"/>
                        </a:tabLst>
                      </a:pPr>
                      <a:r>
                        <a:rPr lang="en-US" sz="800" kern="1200" dirty="0">
                          <a:solidFill>
                            <a:srgbClr val="939BA1"/>
                          </a:solidFill>
                          <a:latin typeface="Century Gothic"/>
                          <a:ea typeface="Times New Roman"/>
                          <a:cs typeface="Times New Roman"/>
                        </a:rPr>
                        <a:t>Parkland Academy – Center for Individual Excellence	Page</a:t>
                      </a:r>
                    </a:p>
                  </a:txBody>
                  <a:tcPr marL="49338" marR="49338" marT="0" marB="0" anchor="ctr">
                    <a:lnL>
                      <a:noFill/>
                    </a:lnL>
                    <a:lnR w="12700" cap="flat" cmpd="sng" algn="ctr">
                      <a:solidFill>
                        <a:srgbClr val="E8941A"/>
                      </a:solidFill>
                      <a:prstDash val="solid"/>
                      <a:round/>
                      <a:headEnd type="none" w="med" len="med"/>
                      <a:tailEnd type="none" w="med" len="med"/>
                    </a:lnR>
                    <a:lnT w="12700" cap="flat" cmpd="sng" algn="ctr">
                      <a:solidFill>
                        <a:srgbClr val="E8941A"/>
                      </a:solidFill>
                      <a:prstDash val="solid"/>
                      <a:round/>
                      <a:headEnd type="none" w="med" len="med"/>
                      <a:tailEnd type="none" w="med" len="med"/>
                    </a:lnT>
                    <a:lnB>
                      <a:noFill/>
                    </a:lnB>
                  </a:tcPr>
                </a:tc>
                <a:tc>
                  <a:txBody>
                    <a:bodyPr/>
                    <a:lstStyle/>
                    <a:p>
                      <a:pPr marL="0" marR="0">
                        <a:lnSpc>
                          <a:spcPct val="115000"/>
                        </a:lnSpc>
                        <a:spcBef>
                          <a:spcPts val="200"/>
                        </a:spcBef>
                        <a:spcAft>
                          <a:spcPts val="200"/>
                        </a:spcAft>
                        <a:tabLst>
                          <a:tab pos="2971800" algn="ctr"/>
                          <a:tab pos="5943600" algn="r"/>
                        </a:tabLst>
                      </a:pPr>
                      <a:endParaRPr lang="en-US" sz="800" kern="1200" dirty="0">
                        <a:solidFill>
                          <a:srgbClr val="939BA1"/>
                        </a:solidFill>
                        <a:latin typeface="Century Gothic"/>
                        <a:ea typeface="Times New Roman"/>
                        <a:cs typeface="Times New Roman"/>
                      </a:endParaRPr>
                    </a:p>
                  </a:txBody>
                  <a:tcPr marL="49338" marR="49338" marT="0" marB="0" anchor="ctr">
                    <a:lnL w="12700" cap="flat" cmpd="sng" algn="ctr">
                      <a:solidFill>
                        <a:srgbClr val="E8941A"/>
                      </a:solidFill>
                      <a:prstDash val="solid"/>
                      <a:round/>
                      <a:headEnd type="none" w="med" len="med"/>
                      <a:tailEnd type="none" w="med" len="med"/>
                    </a:lnL>
                    <a:lnR>
                      <a:noFill/>
                    </a:lnR>
                    <a:lnT w="12700" cap="flat" cmpd="sng" algn="ctr">
                      <a:solidFill>
                        <a:srgbClr val="E8941A"/>
                      </a:solidFill>
                      <a:prstDash val="solid"/>
                      <a:round/>
                      <a:headEnd type="none" w="med" len="med"/>
                      <a:tailEnd type="none" w="med" len="med"/>
                    </a:lnT>
                    <a:lnB>
                      <a:noFill/>
                    </a:lnB>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02028370"/>
              </p:ext>
            </p:extLst>
          </p:nvPr>
        </p:nvGraphicFramePr>
        <p:xfrm>
          <a:off x="314325" y="210497"/>
          <a:ext cx="6248400" cy="330631"/>
        </p:xfrm>
        <a:graphic>
          <a:graphicData uri="http://schemas.openxmlformats.org/drawingml/2006/table">
            <a:tbl>
              <a:tblPr/>
              <a:tblGrid>
                <a:gridCol w="669471">
                  <a:extLst>
                    <a:ext uri="{9D8B030D-6E8A-4147-A177-3AD203B41FA5}">
                      <a16:colId xmlns:a16="http://schemas.microsoft.com/office/drawing/2014/main" val="20000"/>
                    </a:ext>
                  </a:extLst>
                </a:gridCol>
                <a:gridCol w="92528">
                  <a:extLst>
                    <a:ext uri="{9D8B030D-6E8A-4147-A177-3AD203B41FA5}">
                      <a16:colId xmlns:a16="http://schemas.microsoft.com/office/drawing/2014/main" val="20001"/>
                    </a:ext>
                  </a:extLst>
                </a:gridCol>
                <a:gridCol w="5486401">
                  <a:extLst>
                    <a:ext uri="{9D8B030D-6E8A-4147-A177-3AD203B41FA5}">
                      <a16:colId xmlns:a16="http://schemas.microsoft.com/office/drawing/2014/main" val="20002"/>
                    </a:ext>
                  </a:extLst>
                </a:gridCol>
              </a:tblGrid>
              <a:tr h="330631">
                <a:tc>
                  <a:txBody>
                    <a:bodyPr/>
                    <a:lstStyle/>
                    <a:p>
                      <a:pPr marL="0" marR="0">
                        <a:lnSpc>
                          <a:spcPct val="115000"/>
                        </a:lnSpc>
                        <a:spcBef>
                          <a:spcPts val="1200"/>
                        </a:spcBef>
                        <a:spcAft>
                          <a:spcPts val="0"/>
                        </a:spcAft>
                      </a:pPr>
                      <a:endParaRPr lang="en-US" sz="900" dirty="0">
                        <a:latin typeface="Times New Roman"/>
                        <a:ea typeface="Times New Roman"/>
                        <a:cs typeface="Times New Roman"/>
                      </a:endParaRPr>
                    </a:p>
                  </a:txBody>
                  <a:tcPr marL="0" marR="0" marT="0" marB="0" anchor="ctr">
                    <a:lnL>
                      <a:noFill/>
                    </a:lnL>
                    <a:lnR w="12700" cap="flat" cmpd="sng" algn="ctr">
                      <a:solidFill>
                        <a:srgbClr val="E8941A"/>
                      </a:solidFill>
                      <a:prstDash val="solid"/>
                      <a:round/>
                      <a:headEnd type="none" w="med" len="med"/>
                      <a:tailEnd type="none" w="med" len="med"/>
                    </a:lnR>
                    <a:lnT>
                      <a:noFill/>
                    </a:lnT>
                    <a:lnB w="12700" cap="flat" cmpd="sng" algn="ctr">
                      <a:solidFill>
                        <a:srgbClr val="E8941A"/>
                      </a:solidFill>
                      <a:prstDash val="solid"/>
                      <a:round/>
                      <a:headEnd type="none" w="med" len="med"/>
                      <a:tailEnd type="none" w="med" len="med"/>
                    </a:lnB>
                  </a:tcPr>
                </a:tc>
                <a:tc>
                  <a:txBody>
                    <a:bodyPr/>
                    <a:lstStyle/>
                    <a:p>
                      <a:pPr marL="0" marR="0">
                        <a:lnSpc>
                          <a:spcPct val="115000"/>
                        </a:lnSpc>
                        <a:spcBef>
                          <a:spcPts val="1200"/>
                        </a:spcBef>
                        <a:spcAft>
                          <a:spcPts val="0"/>
                        </a:spcAft>
                      </a:pPr>
                      <a:endParaRPr lang="en-US" sz="900" dirty="0">
                        <a:solidFill>
                          <a:srgbClr val="5B5B5B"/>
                        </a:solidFill>
                        <a:latin typeface="Times New Roman"/>
                        <a:ea typeface="Times New Roman"/>
                        <a:cs typeface="Times New Roman"/>
                      </a:endParaRPr>
                    </a:p>
                  </a:txBody>
                  <a:tcPr marL="0" marR="0" marT="0" marB="0" anchor="ctr">
                    <a:lnL w="12700" cap="flat" cmpd="sng" algn="ctr">
                      <a:solidFill>
                        <a:srgbClr val="E8941A"/>
                      </a:solidFill>
                      <a:prstDash val="solid"/>
                      <a:round/>
                      <a:headEnd type="none" w="med" len="med"/>
                      <a:tailEnd type="none" w="med" len="med"/>
                    </a:lnL>
                    <a:lnR>
                      <a:noFill/>
                    </a:lnR>
                    <a:lnT>
                      <a:noFill/>
                    </a:lnT>
                    <a:lnB w="12700" cap="flat" cmpd="sng" algn="ctr">
                      <a:solidFill>
                        <a:srgbClr val="E8941A"/>
                      </a:solidFill>
                      <a:prstDash val="solid"/>
                      <a:round/>
                      <a:headEnd type="none" w="med" len="med"/>
                      <a:tailEnd type="none" w="med" len="med"/>
                    </a:lnB>
                  </a:tcPr>
                </a:tc>
                <a:tc>
                  <a:txBody>
                    <a:bodyPr/>
                    <a:lstStyle/>
                    <a:p>
                      <a:pPr marL="0" marR="0" algn="l">
                        <a:lnSpc>
                          <a:spcPct val="150000"/>
                        </a:lnSpc>
                        <a:spcBef>
                          <a:spcPts val="1200"/>
                        </a:spcBef>
                        <a:spcAft>
                          <a:spcPts val="600"/>
                        </a:spcAft>
                      </a:pPr>
                      <a:r>
                        <a:rPr lang="en-US" sz="1200" b="0" kern="1200" dirty="0">
                          <a:solidFill>
                            <a:schemeClr val="bg1">
                              <a:lumMod val="50000"/>
                            </a:schemeClr>
                          </a:solidFill>
                          <a:latin typeface="+mn-lt"/>
                          <a:ea typeface="+mn-ea"/>
                          <a:cs typeface="+mn-cs"/>
                        </a:rPr>
                        <a:t>Conflict Management - Slides</a:t>
                      </a:r>
                      <a:endParaRPr lang="en-US" sz="1200" b="0" dirty="0">
                        <a:solidFill>
                          <a:schemeClr val="bg1">
                            <a:lumMod val="50000"/>
                          </a:schemeClr>
                        </a:solidFill>
                        <a:latin typeface="Arial"/>
                        <a:ea typeface="Calibri"/>
                        <a:cs typeface="Times New Roman"/>
                      </a:endParaRPr>
                    </a:p>
                  </a:txBody>
                  <a:tcPr marL="0" marR="0" marT="0" marB="0" anchor="ctr">
                    <a:lnL>
                      <a:noFill/>
                    </a:lnL>
                    <a:lnR>
                      <a:noFill/>
                    </a:lnR>
                    <a:lnT>
                      <a:noFill/>
                    </a:lnT>
                    <a:lnB w="12700" cap="flat" cmpd="sng" algn="ctr">
                      <a:solidFill>
                        <a:srgbClr val="E8941A"/>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Picture 2" descr="Parkland Final Logo Vertical"/>
          <p:cNvPicPr>
            <a:picLocks noChangeAspect="1" noChangeArrowheads="1"/>
          </p:cNvPicPr>
          <p:nvPr/>
        </p:nvPicPr>
        <p:blipFill>
          <a:blip r:embed="rId2" cstate="print"/>
          <a:srcRect/>
          <a:stretch>
            <a:fillRect/>
          </a:stretch>
        </p:blipFill>
        <p:spPr bwMode="auto">
          <a:xfrm>
            <a:off x="424369" y="105360"/>
            <a:ext cx="490031" cy="377666"/>
          </a:xfrm>
          <a:prstGeom prst="rect">
            <a:avLst/>
          </a:prstGeom>
          <a:noFill/>
        </p:spPr>
      </p:pic>
    </p:spTree>
    <p:extLst>
      <p:ext uri="{BB962C8B-B14F-4D97-AF65-F5344CB8AC3E}">
        <p14:creationId xmlns:p14="http://schemas.microsoft.com/office/powerpoint/2010/main" val="2351172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72C7E634-FEDA-45A0-9410-D03ECEA6D4C5}" type="datetimeFigureOut">
              <a:rPr lang="en-US" smtClean="0"/>
              <a:t>3/31/2017</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BA13A10-7CCB-443D-AB09-D7E8E1C53550}" type="slidenum">
              <a:rPr lang="en-US" smtClean="0"/>
              <a:t>‹#›</a:t>
            </a:fld>
            <a:endParaRPr lang="en-US" dirty="0"/>
          </a:p>
        </p:txBody>
      </p:sp>
    </p:spTree>
    <p:extLst>
      <p:ext uri="{BB962C8B-B14F-4D97-AF65-F5344CB8AC3E}">
        <p14:creationId xmlns:p14="http://schemas.microsoft.com/office/powerpoint/2010/main" val="1512698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nr.berkeley.edu/ucce50/ag-labor/7labor/13.ht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BA13A10-7CCB-443D-AB09-D7E8E1C53550}" type="slidenum">
              <a:rPr lang="en-US" smtClean="0"/>
              <a:t>1</a:t>
            </a:fld>
            <a:endParaRPr lang="en-US"/>
          </a:p>
        </p:txBody>
      </p:sp>
    </p:spTree>
    <p:extLst>
      <p:ext uri="{BB962C8B-B14F-4D97-AF65-F5344CB8AC3E}">
        <p14:creationId xmlns:p14="http://schemas.microsoft.com/office/powerpoint/2010/main" val="161546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Functional</a:t>
            </a:r>
            <a:r>
              <a:rPr lang="en-US" baseline="0" dirty="0"/>
              <a:t> conflict example</a:t>
            </a:r>
          </a:p>
          <a:p>
            <a:r>
              <a:rPr lang="en-US" baseline="0" dirty="0"/>
              <a:t>—A change made by the manager to a process that now inadvertently burdens one group over another.  Functional conflict is the manager and the burden group would come together to resolve the conflict.  The end result will increase dept performance and morale. </a:t>
            </a:r>
          </a:p>
          <a:p>
            <a:endParaRPr lang="en-US" dirty="0"/>
          </a:p>
          <a:p>
            <a:r>
              <a:rPr lang="en-US" dirty="0"/>
              <a:t>Dysfunctional Conflict example</a:t>
            </a:r>
          </a:p>
          <a:p>
            <a:r>
              <a:rPr lang="en-US" dirty="0"/>
              <a:t>—Two employees who refuse to speak to each  or cooperate because  they do not believe the other person is doing their fair share of the job responsibilities.</a:t>
            </a:r>
          </a:p>
          <a:p>
            <a:r>
              <a:rPr lang="en-US" dirty="0"/>
              <a:t>-Real</a:t>
            </a:r>
            <a:r>
              <a:rPr lang="en-US" baseline="0" dirty="0"/>
              <a:t> world examples includes current state of US government</a:t>
            </a:r>
            <a:endParaRPr lang="en-US" dirty="0"/>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22887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Rot="1" noChangeAspect="1" noChangeArrowheads="1" noTextEdit="1"/>
          </p:cNvSpPr>
          <p:nvPr>
            <p:ph type="sldImg"/>
          </p:nvPr>
        </p:nvSpPr>
        <p:spPr bwMode="auto">
          <a:xfrm>
            <a:off x="1738313" y="696913"/>
            <a:ext cx="3335337" cy="2503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338643" y="3219451"/>
            <a:ext cx="6366957" cy="541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Some of the common causes of conflict in the workplace fit into the following four categories. Here are basic suggestions of how to navigate the occasional storm:</a:t>
            </a:r>
          </a:p>
          <a:p>
            <a:r>
              <a:rPr lang="en-US" b="1" dirty="0"/>
              <a:t>1. Personality Differences</a:t>
            </a:r>
            <a:br>
              <a:rPr lang="en-US" dirty="0"/>
            </a:br>
            <a:r>
              <a:rPr lang="en-US" dirty="0"/>
              <a:t>The workplace brings together a wide array of personalities.  In the myriad of different backgrounds, genders, cultures, political and religious beliefs, there are countless opportunities for ruffled feathers.  The best cure is communication.  Whether the issue involves an offense to core values or simply the irritation of pet peeves, it is important to establish boundaries immediately. Too often, people avoid difficult conversations in hopes that a problem will just go away, which of course it rarely does.  By addressing an issue promptly, it improves the chances for a peaceful resolution and common understanding. But if it’s put on the back burner, emotions may surface when anger levels are high, and increase the chances of an unproductive, high volume blowout. </a:t>
            </a:r>
          </a:p>
          <a:p>
            <a:r>
              <a:rPr lang="en-US" b="1" dirty="0"/>
              <a:t>2. Non-Compliance with Rules and Policies</a:t>
            </a:r>
            <a:br>
              <a:rPr lang="en-US" dirty="0"/>
            </a:br>
            <a:r>
              <a:rPr lang="en-US" dirty="0"/>
              <a:t>Whether you are pestered by another’s disregard for company policy, or are rebelling against a rule yourself, non-compliance is a common gateway to workplace conflict.  Rules are usually in place for a reason; so whichever side of a policy dispute you may find yourself, you should be clear about why a rule is in place, and what the consequences are for slip-ups.  If agreement cannot be reached between differing parties or the rules themselves, it may be a good idea to look for a helpful mediator to resolve the issue. Just remember to keep the focus on the issue, not the person. </a:t>
            </a:r>
          </a:p>
          <a:p>
            <a:r>
              <a:rPr lang="en-US" b="1" dirty="0"/>
              <a:t>3. Misunderstandings</a:t>
            </a:r>
            <a:br>
              <a:rPr lang="en-US" dirty="0"/>
            </a:br>
            <a:r>
              <a:rPr lang="en-US" dirty="0"/>
              <a:t>Botched communication is one of the top reasons for conflict in and out of the office.  A great way to proactively decrease the potential for crossed wires is to employ effective listening techniques: give full attention, be genuinely interested, catch non-verbal messages, paraphrase, and collaborate. Keeping thorough records of communications can be a safety net when dealing with those who frequently miscommunicate. </a:t>
            </a:r>
          </a:p>
          <a:p>
            <a:r>
              <a:rPr lang="en-US" b="1" dirty="0"/>
              <a:t>4. Competition</a:t>
            </a:r>
            <a:br>
              <a:rPr lang="en-US" dirty="0"/>
            </a:br>
            <a:r>
              <a:rPr lang="en-US" dirty="0"/>
              <a:t>Sometimes quotas and incentives can make it easy to forget the big picture. We stop seeing others as team members and start to see them as competitors. Healthy competition is a good motivator, but sometimes it inspires anti-productive behavior and unsavory results.  The best defense in a highly competitive environment is managing your own emotions.  Accept what emotions arise and deal with them positively.  Tired of always coming in second or third? Start focusing on competing with yourself rather than others.  Remember that one person’s success is good for the team on a whole.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85692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85692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88569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699282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Rot="1" noChangeAspect="1" noChangeArrowheads="1" noTextEdit="1"/>
          </p:cNvSpPr>
          <p:nvPr>
            <p:ph type="sldImg"/>
          </p:nvPr>
        </p:nvSpPr>
        <p:spPr bwMode="auto">
          <a:xfrm>
            <a:off x="1738313" y="696913"/>
            <a:ext cx="3335337" cy="2503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xfrm>
            <a:off x="338643" y="3352800"/>
            <a:ext cx="6366957" cy="541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kern="1200" dirty="0">
                <a:solidFill>
                  <a:schemeClr val="tx1"/>
                </a:solidFill>
                <a:effectLst/>
                <a:latin typeface="Arial" pitchFamily="34" charset="0"/>
                <a:ea typeface="+mn-ea"/>
                <a:cs typeface="Arial" pitchFamily="34" charset="0"/>
              </a:rPr>
              <a:t>Ask </a:t>
            </a:r>
            <a:r>
              <a:rPr lang="en-US" sz="1100" kern="1200" dirty="0">
                <a:solidFill>
                  <a:schemeClr val="tx1"/>
                </a:solidFill>
                <a:effectLst/>
                <a:latin typeface="Arial" pitchFamily="34" charset="0"/>
                <a:ea typeface="+mn-ea"/>
                <a:cs typeface="Arial" pitchFamily="34" charset="0"/>
              </a:rPr>
              <a:t>and </a:t>
            </a:r>
            <a:r>
              <a:rPr lang="en-US" sz="1100" b="1" kern="1200" dirty="0">
                <a:solidFill>
                  <a:schemeClr val="tx1"/>
                </a:solidFill>
                <a:effectLst/>
                <a:latin typeface="Arial" pitchFamily="34" charset="0"/>
                <a:ea typeface="+mn-ea"/>
                <a:cs typeface="Arial" pitchFamily="34" charset="0"/>
              </a:rPr>
              <a:t>allow</a:t>
            </a:r>
            <a:r>
              <a:rPr lang="en-US" sz="1100" kern="1200" dirty="0">
                <a:solidFill>
                  <a:schemeClr val="tx1"/>
                </a:solidFill>
                <a:effectLst/>
                <a:latin typeface="Arial" pitchFamily="34" charset="0"/>
                <a:ea typeface="+mn-ea"/>
                <a:cs typeface="Arial" pitchFamily="34" charset="0"/>
              </a:rPr>
              <a:t> a few answers to the questions.</a:t>
            </a:r>
          </a:p>
          <a:p>
            <a:r>
              <a:rPr lang="en-US" sz="1100" b="1" i="0" kern="1200" dirty="0">
                <a:solidFill>
                  <a:schemeClr val="tx1"/>
                </a:solidFill>
                <a:effectLst/>
                <a:latin typeface="Arial" pitchFamily="34" charset="0"/>
                <a:ea typeface="+mn-ea"/>
                <a:cs typeface="Arial" pitchFamily="34" charset="0"/>
              </a:rPr>
              <a:t>Transition</a:t>
            </a:r>
            <a:r>
              <a:rPr lang="en-US" sz="1100" b="0" i="0" kern="1200" dirty="0">
                <a:solidFill>
                  <a:schemeClr val="tx1"/>
                </a:solidFill>
                <a:effectLst/>
                <a:latin typeface="Arial" pitchFamily="34" charset="0"/>
                <a:ea typeface="+mn-ea"/>
                <a:cs typeface="Arial" pitchFamily="34" charset="0"/>
              </a:rPr>
              <a:t>: Conflict may feel more threatening to you than it really is, forming an instinctual response and our “go to” ways of handling situations.</a:t>
            </a:r>
            <a:endParaRPr lang="en-US" sz="1100" b="1" i="1" kern="1200" dirty="0">
              <a:solidFill>
                <a:schemeClr val="tx1"/>
              </a:solidFill>
              <a:effectLst/>
              <a:latin typeface="Arial" pitchFamily="34" charset="0"/>
              <a:ea typeface="+mn-ea"/>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found that people respond to conflict in 5 different ways.  Your conflict management style is the one you often go to in any situation.  It’s the style in which you are the most comfortable.  However to be effective, you must know each style and when is the appropriate situation to apply that style. </a:t>
            </a:r>
          </a:p>
          <a:p>
            <a:endParaRPr lang="en-US" dirty="0"/>
          </a:p>
          <a:p>
            <a:r>
              <a:rPr lang="en-US" dirty="0"/>
              <a:t>Let’s briefly look at each style before digging deeper in each one. </a:t>
            </a:r>
          </a:p>
          <a:p>
            <a:endParaRPr lang="en-US" dirty="0"/>
          </a:p>
          <a:p>
            <a:r>
              <a:rPr lang="en-US" b="1" dirty="0"/>
              <a:t>Avoiding</a:t>
            </a:r>
            <a:r>
              <a:rPr lang="en-US" dirty="0"/>
              <a:t>-exactly what it applies in that the person avoids or ignores the conflict.</a:t>
            </a:r>
          </a:p>
          <a:p>
            <a:r>
              <a:rPr lang="en-US" b="1" dirty="0"/>
              <a:t>Accommodating</a:t>
            </a:r>
            <a:r>
              <a:rPr lang="en-US" dirty="0"/>
              <a:t> and </a:t>
            </a:r>
            <a:r>
              <a:rPr lang="en-US" b="1" dirty="0"/>
              <a:t>Competing </a:t>
            </a:r>
            <a:r>
              <a:rPr lang="en-US" dirty="0"/>
              <a:t>are on the opposite ends of the coin.  Accommodating is giving up your position in a conflict while Competing style will dominate the  conflict to ensure the resolution is their position in the conflict.  </a:t>
            </a:r>
            <a:r>
              <a:rPr lang="en-US" b="1" dirty="0"/>
              <a:t>Compromising</a:t>
            </a:r>
            <a:r>
              <a:rPr lang="en-US" dirty="0"/>
              <a:t> and </a:t>
            </a:r>
            <a:r>
              <a:rPr lang="en-US" b="1" dirty="0"/>
              <a:t>Collaborating </a:t>
            </a:r>
            <a:r>
              <a:rPr lang="en-US" dirty="0"/>
              <a:t>are similar in nature in that they both are willing to adjust their position in the conflict to bring about resolution.  Compromise is a give and take situation while Collaboration seeks a win/win outcome.  </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59613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692789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style most often used by individuals who are uncomfortable when presented with conflict.</a:t>
            </a:r>
          </a:p>
          <a:p>
            <a:r>
              <a:rPr lang="en-US" dirty="0"/>
              <a:t>Should be used only when the conflict is minor or not worth addressing.  Truly question if the conflict is a minor issue and will not develop over time to a major conflict.</a:t>
            </a:r>
          </a:p>
          <a:p>
            <a:endParaRPr lang="en-US" dirty="0"/>
          </a:p>
          <a:p>
            <a:r>
              <a:rPr lang="en-US" dirty="0"/>
              <a:t>CLICK the graphic to launch the video.</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57594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natural style for individuals who enjoy a good argument or debate.  There are times when this style is appropriate and needed.  Use this style when the position you hold in a conflict can not be compromised.  For example, conflicts which may put a patient safety at risk.   Understand the negative implications if this style is used in the majority of your conflicts.</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style is often used by individuals who are uncomfortable in a conflict or who do not wish to damage their relationships.  Be aware of the negative implications if this is the style you use most often.  Accommodating can be used in a broader strategy.</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conflicts are resolved when using this conflict management style.  It requires both individuals in the conflict to make sacrifices or changes in their position regarding the conflict.  The sticky point is when the positions are so far apart neither party involved is happy with the outcome or resolution.</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Collaborating is the most effective and long term resolution to a conflict.  Unlike the Compromise style, it forces both parties in the conflict to come up with a resolution that both are satisfied with.  As a result, this style requires the most time and effort .</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85692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571287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817610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856532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style most often used by individuals who are uncomfortable when presented with conflict.</a:t>
            </a:r>
          </a:p>
          <a:p>
            <a:r>
              <a:rPr lang="en-US" dirty="0"/>
              <a:t>Should be used only when the conflict is minor or not worth addressing.  Truly question if the conflict is a minor issue and will not develop over time to a major conflict.</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natural style for individuals who enjoy a good argument or debate.  There are times when this style is appropriate and needed.  Use this style when the position you hold in a conflict can not be compromised.  For example, conflicts which may put a patient safety at risk.   Understand the negative implications if this style is used in the majority of your conflicts.</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Explain WIIFM (what’s in it for them)</a:t>
            </a:r>
          </a:p>
          <a:p>
            <a:pPr marL="628650" lvl="1" indent="-171450">
              <a:buFont typeface="Arial" panose="020B0604020202020204" pitchFamily="34" charset="0"/>
              <a:buChar char="•"/>
            </a:pPr>
            <a:r>
              <a:rPr lang="en-US" dirty="0"/>
              <a:t>A better understanding of the types of conflicts and how to address</a:t>
            </a:r>
          </a:p>
          <a:p>
            <a:pPr marL="628650" lvl="1" indent="-171450">
              <a:buFont typeface="Arial" panose="020B0604020202020204" pitchFamily="34" charset="0"/>
              <a:buChar char="•"/>
            </a:pPr>
            <a:r>
              <a:rPr lang="en-US" dirty="0"/>
              <a:t>Knowledge of when to use the appropriate conflict management style based upon the circumstances</a:t>
            </a:r>
          </a:p>
          <a:p>
            <a:pPr marL="628650" lvl="1" indent="-171450">
              <a:buFont typeface="Arial" panose="020B0604020202020204" pitchFamily="34" charset="0"/>
              <a:buChar char="•"/>
            </a:pPr>
            <a:r>
              <a:rPr lang="en-US" dirty="0"/>
              <a:t> As a manager, knowing at which point do you intervene in a conflict </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294133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style is often used by individuals who are uncomfortable in a conflict or who do not wish to damage their relationships.  Be aware of the negative implications if this is the style you use most often.  Accommodating can be used in a broader strategy.</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conflicts are resolved when using this conflict management style.  It requires both individuals in the conflict to make sacrifices or changes in their position regarding the conflict.  The sticky point is when the positions are so far apart neither party involved is happy with the outcome or resolution.</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Collaborating is the most effective and long term resolution to a conflict.  Unlike the Compromise style, it forces both parties in the conflict to come up with a resolution that both are satisfied with.  As a result, this style requires the most time and effort .</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Ask: </a:t>
            </a:r>
            <a:r>
              <a:rPr lang="en-US" b="1" dirty="0"/>
              <a:t>What role does power or position play in conflict management?</a:t>
            </a:r>
          </a:p>
          <a:p>
            <a:endParaRPr lang="en-US" b="1" dirty="0"/>
          </a:p>
          <a:p>
            <a:r>
              <a:rPr lang="en-US" b="1" dirty="0"/>
              <a:t>Can you use a  competing/dominating with your manager or senior management?</a:t>
            </a:r>
          </a:p>
          <a:p>
            <a:endParaRPr lang="en-US" b="1" dirty="0"/>
          </a:p>
          <a:p>
            <a:r>
              <a:rPr lang="en-US" b="1" dirty="0"/>
              <a:t>Ask: What conflict </a:t>
            </a:r>
            <a:r>
              <a:rPr lang="en-US" b="1" dirty="0" err="1"/>
              <a:t>mgt</a:t>
            </a:r>
            <a:r>
              <a:rPr lang="en-US" b="1" dirty="0"/>
              <a:t> style would typically be used  when the levels of power are unequal?  What if the levels of power are equal?</a:t>
            </a:r>
          </a:p>
          <a:p>
            <a:endParaRPr lang="en-US" b="1" dirty="0"/>
          </a:p>
          <a:p>
            <a:r>
              <a:rPr lang="en-US" dirty="0"/>
              <a:t>Leaders/managers should be cautious when constantly using a competing or dominating style with their employees.  Constant use may breed resentment in the employees and shut down communication.  The end result could be a decrease in innovation and or productivity.</a:t>
            </a:r>
            <a:r>
              <a:rPr lang="en-US" b="1" dirty="0"/>
              <a:t> </a:t>
            </a:r>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BC0F96A3-59A9-4568-8BCA-1ED0D069EE92}"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164378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885692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664312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98872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Rot="1" noChangeAspect="1" noChangeArrowheads="1" noTextEdit="1"/>
          </p:cNvSpPr>
          <p:nvPr>
            <p:ph type="sldImg"/>
          </p:nvPr>
        </p:nvSpPr>
        <p:spPr bwMode="auto">
          <a:xfrm>
            <a:off x="1738313" y="696913"/>
            <a:ext cx="3335337" cy="2503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xfrm>
            <a:off x="533400" y="3352800"/>
            <a:ext cx="5791200" cy="541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primary reason to resolve</a:t>
            </a:r>
            <a:r>
              <a:rPr lang="en-US" baseline="0" dirty="0"/>
              <a:t> conflict is to preserve and build </a:t>
            </a:r>
            <a:r>
              <a:rPr lang="en-US" dirty="0"/>
              <a:t>relationships. Conflict triggers strong emotions and can lead to hurt feelings, disappointment, and discomfort. When handled in an unhealthy manner, it can cause irreparable rifts, resentments, and break-ups. But when conflict is resolved in a healthy way, it increases our understanding of one another, builds trust, and strengthens our relationship bonds.</a:t>
            </a: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920875" y="685800"/>
            <a:ext cx="2981325" cy="2236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xfrm>
            <a:off x="338643" y="3131820"/>
            <a:ext cx="6366957" cy="56311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These principles have contributed greatly to the productive handling of disagreements. </a:t>
            </a:r>
          </a:p>
          <a:p>
            <a:r>
              <a:rPr lang="en-US" sz="1200" kern="1200" dirty="0">
                <a:solidFill>
                  <a:schemeClr val="tx1"/>
                </a:solidFill>
                <a:effectLst/>
                <a:latin typeface="+mn-lt"/>
                <a:ea typeface="+mn-ea"/>
                <a:cs typeface="+mn-cs"/>
              </a:rPr>
              <a:t>The first needs little explanation!  Remaining calm allows us to focus and be rational.</a:t>
            </a:r>
          </a:p>
          <a:p>
            <a:r>
              <a:rPr lang="en-US" sz="1200" kern="1200" dirty="0">
                <a:solidFill>
                  <a:schemeClr val="tx1"/>
                </a:solidFill>
                <a:effectLst/>
                <a:latin typeface="+mn-lt"/>
                <a:ea typeface="+mn-ea"/>
                <a:cs typeface="+mn-cs"/>
              </a:rPr>
              <a:t>The second, "Seek first to understand, then to be understood," was introduced by Steven Covey, in </a:t>
            </a:r>
            <a:r>
              <a:rPr lang="en-US" sz="1200" i="1" kern="1200" dirty="0">
                <a:solidFill>
                  <a:schemeClr val="tx1"/>
                </a:solidFill>
                <a:effectLst/>
                <a:latin typeface="+mn-lt"/>
                <a:ea typeface="+mn-ea"/>
                <a:cs typeface="+mn-cs"/>
              </a:rPr>
              <a:t>Seven Habits of Highly Effective People</a:t>
            </a:r>
            <a:r>
              <a:rPr lang="en-US" sz="1200" kern="12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3"/>
              </a:rPr>
              <a:t>1</a:t>
            </a:r>
            <a:r>
              <a:rPr lang="en-US" sz="1200" kern="1200" dirty="0">
                <a:solidFill>
                  <a:schemeClr val="tx1"/>
                </a:solidFill>
                <a:effectLst/>
                <a:latin typeface="+mn-lt"/>
                <a:ea typeface="+mn-ea"/>
                <a:cs typeface="+mn-cs"/>
              </a:rPr>
              <a:t> If we encourage others to explain their side first, they will be more apt to listen to ours. </a:t>
            </a:r>
          </a:p>
          <a:p>
            <a:r>
              <a:rPr lang="en-US" sz="1200" kern="1200" dirty="0">
                <a:solidFill>
                  <a:schemeClr val="tx1"/>
                </a:solidFill>
                <a:effectLst/>
                <a:latin typeface="+mn-lt"/>
                <a:ea typeface="+mn-ea"/>
                <a:cs typeface="+mn-cs"/>
              </a:rPr>
              <a:t>The third principle, introduced by Roger Fisher and William </a:t>
            </a:r>
            <a:r>
              <a:rPr lang="en-US" sz="1200" kern="1200" dirty="0" err="1">
                <a:solidFill>
                  <a:schemeClr val="tx1"/>
                </a:solidFill>
                <a:effectLst/>
                <a:latin typeface="+mn-lt"/>
                <a:ea typeface="+mn-ea"/>
                <a:cs typeface="+mn-cs"/>
              </a:rPr>
              <a:t>Ury</a:t>
            </a:r>
            <a:r>
              <a:rPr lang="en-US" sz="1200" kern="1200" dirty="0">
                <a:solidFill>
                  <a:schemeClr val="tx1"/>
                </a:solidFill>
                <a:effectLst/>
                <a:latin typeface="+mn-lt"/>
                <a:ea typeface="+mn-ea"/>
                <a:cs typeface="+mn-cs"/>
              </a:rPr>
              <a:t> in their seminal work, </a:t>
            </a:r>
            <a:r>
              <a:rPr lang="en-US" sz="1200" i="1" kern="1200" dirty="0">
                <a:solidFill>
                  <a:schemeClr val="tx1"/>
                </a:solidFill>
                <a:effectLst/>
                <a:latin typeface="+mn-lt"/>
                <a:ea typeface="+mn-ea"/>
                <a:cs typeface="+mn-cs"/>
              </a:rPr>
              <a:t>Getting to Yes</a:t>
            </a:r>
            <a:r>
              <a:rPr lang="en-US" sz="1200" kern="12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3"/>
              </a:rPr>
              <a:t>2</a:t>
            </a:r>
            <a:r>
              <a:rPr lang="en-US" sz="1200" kern="1200" dirty="0">
                <a:solidFill>
                  <a:schemeClr val="tx1"/>
                </a:solidFill>
                <a:effectLst/>
                <a:latin typeface="+mn-lt"/>
                <a:ea typeface="+mn-ea"/>
                <a:cs typeface="+mn-cs"/>
              </a:rPr>
              <a:t> is that people in disagreement should </a:t>
            </a:r>
            <a:r>
              <a:rPr lang="en-US" sz="1200" i="1" kern="1200" dirty="0">
                <a:solidFill>
                  <a:schemeClr val="tx1"/>
                </a:solidFill>
                <a:effectLst/>
                <a:latin typeface="+mn-lt"/>
                <a:ea typeface="+mn-ea"/>
                <a:cs typeface="+mn-cs"/>
              </a:rPr>
              <a:t>focus on their needs</a:t>
            </a:r>
            <a:r>
              <a:rPr lang="en-US" sz="1200" kern="1200" dirty="0">
                <a:solidFill>
                  <a:schemeClr val="tx1"/>
                </a:solidFill>
                <a:effectLst/>
                <a:latin typeface="+mn-lt"/>
                <a:ea typeface="+mn-ea"/>
                <a:cs typeface="+mn-cs"/>
              </a:rPr>
              <a:t> rather than on their positions. By concentrating on positions, we tend to underscore our disagreements. When we concentrate on needs, we find we have more in common than what we had assumed. </a:t>
            </a:r>
            <a:r>
              <a:rPr lang="en-US" sz="1200" kern="1200" dirty="0" err="1">
                <a:solidFill>
                  <a:schemeClr val="tx1"/>
                </a:solidFill>
                <a:effectLst/>
                <a:latin typeface="+mn-lt"/>
                <a:ea typeface="+mn-ea"/>
                <a:cs typeface="+mn-cs"/>
              </a:rPr>
              <a:t>Ury</a:t>
            </a:r>
            <a:r>
              <a:rPr lang="en-US" sz="1200" kern="1200" dirty="0">
                <a:solidFill>
                  <a:schemeClr val="tx1"/>
                </a:solidFill>
                <a:effectLst/>
                <a:latin typeface="+mn-lt"/>
                <a:ea typeface="+mn-ea"/>
                <a:cs typeface="+mn-cs"/>
              </a:rPr>
              <a:t> and Fisher suggest we attempt to </a:t>
            </a:r>
            <a:r>
              <a:rPr lang="en-US" sz="1200" i="1" kern="1200" dirty="0">
                <a:solidFill>
                  <a:schemeClr val="tx1"/>
                </a:solidFill>
                <a:effectLst/>
                <a:latin typeface="+mn-lt"/>
                <a:ea typeface="+mn-ea"/>
                <a:cs typeface="+mn-cs"/>
              </a:rPr>
              <a:t>satisfy the sum of both their needs and our needs</a:t>
            </a:r>
            <a:r>
              <a:rPr lang="en-US" sz="1200" kern="1200" dirty="0">
                <a:solidFill>
                  <a:schemeClr val="tx1"/>
                </a:solidFill>
                <a:effectLst/>
                <a:latin typeface="+mn-lt"/>
                <a:ea typeface="+mn-ea"/>
                <a:cs typeface="+mn-cs"/>
              </a:rPr>
              <a:t>.</a:t>
            </a:r>
          </a:p>
        </p:txBody>
      </p:sp>
      <p:sp>
        <p:nvSpPr>
          <p:cNvPr id="53252" name="Slide Number Placeholder 3"/>
          <p:cNvSpPr>
            <a:spLocks noGrp="1"/>
          </p:cNvSpPr>
          <p:nvPr>
            <p:ph type="sldNum" sz="quarter" idx="4294967295"/>
          </p:nvPr>
        </p:nvSpPr>
        <p:spPr bwMode="auto">
          <a:xfrm>
            <a:off x="3884613" y="8829967"/>
            <a:ext cx="297180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bg1"/>
                </a:solidFill>
                <a:latin typeface="Arial" pitchFamily="34" charset="0"/>
              </a:defRPr>
            </a:lvl1pPr>
            <a:lvl2pPr marL="742950" indent="-285750" eaLnBrk="0" hangingPunct="0">
              <a:defRPr sz="2400" b="1">
                <a:solidFill>
                  <a:schemeClr val="bg1"/>
                </a:solidFill>
                <a:latin typeface="Arial" pitchFamily="34" charset="0"/>
              </a:defRPr>
            </a:lvl2pPr>
            <a:lvl3pPr marL="1143000" indent="-228600" eaLnBrk="0" hangingPunct="0">
              <a:defRPr sz="2400" b="1">
                <a:solidFill>
                  <a:schemeClr val="bg1"/>
                </a:solidFill>
                <a:latin typeface="Arial" pitchFamily="34" charset="0"/>
              </a:defRPr>
            </a:lvl3pPr>
            <a:lvl4pPr marL="1600200" indent="-228600" eaLnBrk="0" hangingPunct="0">
              <a:defRPr sz="2400" b="1">
                <a:solidFill>
                  <a:schemeClr val="bg1"/>
                </a:solidFill>
                <a:latin typeface="Arial" pitchFamily="34" charset="0"/>
              </a:defRPr>
            </a:lvl4pPr>
            <a:lvl5pPr marL="2057400" indent="-228600" eaLnBrk="0" hangingPunct="0">
              <a:defRPr sz="2400" b="1">
                <a:solidFill>
                  <a:schemeClr val="bg1"/>
                </a:solidFill>
                <a:latin typeface="Arial" pitchFamily="34" charset="0"/>
              </a:defRPr>
            </a:lvl5pPr>
            <a:lvl6pPr marL="2514600" indent="-228600" algn="r" eaLnBrk="0" fontAlgn="base" hangingPunct="0">
              <a:spcBef>
                <a:spcPct val="0"/>
              </a:spcBef>
              <a:spcAft>
                <a:spcPct val="0"/>
              </a:spcAft>
              <a:defRPr sz="2400" b="1">
                <a:solidFill>
                  <a:schemeClr val="bg1"/>
                </a:solidFill>
                <a:latin typeface="Arial" pitchFamily="34" charset="0"/>
              </a:defRPr>
            </a:lvl6pPr>
            <a:lvl7pPr marL="2971800" indent="-228600" algn="r" eaLnBrk="0" fontAlgn="base" hangingPunct="0">
              <a:spcBef>
                <a:spcPct val="0"/>
              </a:spcBef>
              <a:spcAft>
                <a:spcPct val="0"/>
              </a:spcAft>
              <a:defRPr sz="2400" b="1">
                <a:solidFill>
                  <a:schemeClr val="bg1"/>
                </a:solidFill>
                <a:latin typeface="Arial" pitchFamily="34" charset="0"/>
              </a:defRPr>
            </a:lvl7pPr>
            <a:lvl8pPr marL="3429000" indent="-228600" algn="r" eaLnBrk="0" fontAlgn="base" hangingPunct="0">
              <a:spcBef>
                <a:spcPct val="0"/>
              </a:spcBef>
              <a:spcAft>
                <a:spcPct val="0"/>
              </a:spcAft>
              <a:defRPr sz="2400" b="1">
                <a:solidFill>
                  <a:schemeClr val="bg1"/>
                </a:solidFill>
                <a:latin typeface="Arial" pitchFamily="34" charset="0"/>
              </a:defRPr>
            </a:lvl8pPr>
            <a:lvl9pPr marL="3886200" indent="-228600" algn="r" eaLnBrk="0" fontAlgn="base" hangingPunct="0">
              <a:spcBef>
                <a:spcPct val="0"/>
              </a:spcBef>
              <a:spcAft>
                <a:spcPct val="0"/>
              </a:spcAft>
              <a:defRPr sz="2400" b="1">
                <a:solidFill>
                  <a:schemeClr val="bg1"/>
                </a:solidFill>
                <a:latin typeface="Arial" pitchFamily="34" charset="0"/>
              </a:defRPr>
            </a:lvl9pPr>
          </a:lstStyle>
          <a:p>
            <a:pPr eaLnBrk="1" hangingPunct="1"/>
            <a:fld id="{594349A8-EFAE-4777-84F1-E7B2A46954FA}" type="slidenum">
              <a:rPr lang="en-US" sz="1200">
                <a:solidFill>
                  <a:prstClr val="white"/>
                </a:solidFill>
              </a:rPr>
              <a:pPr eaLnBrk="1" hangingPunct="1"/>
              <a:t>38</a:t>
            </a:fld>
            <a:endParaRPr lang="en-US" sz="1200" dirty="0">
              <a:solidFill>
                <a:prstClr val="white"/>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541844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course objectives</a:t>
            </a:r>
          </a:p>
          <a:p>
            <a:endParaRPr lang="en-US" dirty="0"/>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294133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571287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250539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the session</a:t>
            </a:r>
            <a:r>
              <a:rPr lang="en-US" baseline="0" dirty="0"/>
              <a:t> on a positive note.</a:t>
            </a:r>
            <a:endParaRPr lang="en-US" dirty="0"/>
          </a:p>
        </p:txBody>
      </p:sp>
      <p:sp>
        <p:nvSpPr>
          <p:cNvPr id="4" name="Slide Number Placeholder 3"/>
          <p:cNvSpPr>
            <a:spLocks noGrp="1"/>
          </p:cNvSpPr>
          <p:nvPr>
            <p:ph type="sldNum" sz="quarter" idx="10"/>
          </p:nvPr>
        </p:nvSpPr>
        <p:spPr>
          <a:xfrm>
            <a:off x="3884614" y="8829968"/>
            <a:ext cx="2971800" cy="464820"/>
          </a:xfrm>
          <a:prstGeom prst="rect">
            <a:avLst/>
          </a:prstGeom>
        </p:spPr>
        <p:txBody>
          <a:bodyPr/>
          <a:lstStyle/>
          <a:p>
            <a:fld id="{1BA13A10-7CCB-443D-AB09-D7E8E1C53550}" type="slidenum">
              <a:rPr lang="en-US" smtClean="0"/>
              <a:t>42</a:t>
            </a:fld>
            <a:endParaRPr lang="en-US"/>
          </a:p>
        </p:txBody>
      </p:sp>
    </p:spTree>
    <p:extLst>
      <p:ext uri="{BB962C8B-B14F-4D97-AF65-F5344CB8AC3E}">
        <p14:creationId xmlns:p14="http://schemas.microsoft.com/office/powerpoint/2010/main" val="2831938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68778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bwMode="auto">
          <a:xfrm>
            <a:off x="1219200" y="696913"/>
            <a:ext cx="3854450" cy="2892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338643" y="4038600"/>
            <a:ext cx="6366957" cy="472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Ask</a:t>
            </a:r>
            <a:r>
              <a:rPr lang="en-US" dirty="0"/>
              <a:t>: what does conflict mean to you?</a:t>
            </a:r>
          </a:p>
          <a:p>
            <a:endParaRPr lang="en-US" dirty="0"/>
          </a:p>
          <a:p>
            <a:r>
              <a:rPr lang="en-US" b="1" dirty="0"/>
              <a:t>Explore</a:t>
            </a:r>
            <a:r>
              <a:rPr lang="en-US" dirty="0"/>
              <a:t> the various emotions conflict evokes and how everyone responds</a:t>
            </a:r>
            <a:r>
              <a:rPr lang="en-US" baseline="0" dirty="0"/>
              <a:t> differently</a:t>
            </a:r>
          </a:p>
          <a:p>
            <a:endParaRPr lang="en-US" baseline="0" dirty="0"/>
          </a:p>
          <a:p>
            <a:r>
              <a:rPr lang="en-US" b="1" baseline="0" dirty="0"/>
              <a:t>State</a:t>
            </a:r>
            <a:r>
              <a:rPr lang="en-US" baseline="0" dirty="0"/>
              <a:t>: the simple definition of conflict can arouse conflict in some!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Rot="1" noChangeAspect="1" noChangeArrowheads="1" noTextEdit="1"/>
          </p:cNvSpPr>
          <p:nvPr>
            <p:ph type="sldImg"/>
          </p:nvPr>
        </p:nvSpPr>
        <p:spPr bwMode="auto">
          <a:xfrm>
            <a:off x="1738313" y="696913"/>
            <a:ext cx="3335337" cy="2503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a:xfrm>
            <a:off x="338643" y="3352800"/>
            <a:ext cx="6366957" cy="54102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t>A conflict can be more than a mere disagreement - it is a situation in which people perceive a threat to their well being.</a:t>
            </a:r>
          </a:p>
          <a:p>
            <a:pPr>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conflict can rise to the level where people may perceive a threat to their well being.</a:t>
            </a:r>
          </a:p>
          <a:p>
            <a:endParaRPr lang="en-US" dirty="0"/>
          </a:p>
        </p:txBody>
      </p:sp>
      <p:sp>
        <p:nvSpPr>
          <p:cNvPr id="4" name="Slide Number Placeholder 3"/>
          <p:cNvSpPr>
            <a:spLocks noGrp="1"/>
          </p:cNvSpPr>
          <p:nvPr>
            <p:ph type="sldNum" sz="quarter" idx="10"/>
          </p:nvPr>
        </p:nvSpPr>
        <p:spPr>
          <a:xfrm>
            <a:off x="3884613" y="8829675"/>
            <a:ext cx="2971800" cy="465138"/>
          </a:xfrm>
          <a:prstGeom prst="rect">
            <a:avLst/>
          </a:prstGeom>
        </p:spPr>
        <p:txBody>
          <a:bodyPr/>
          <a:lstStyle/>
          <a:p>
            <a:fld id="{1BA13A10-7CCB-443D-AB09-D7E8E1C5355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697180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Rot="1" noChangeAspect="1" noChangeArrowheads="1" noTextEdit="1"/>
          </p:cNvSpPr>
          <p:nvPr>
            <p:ph type="sldImg"/>
          </p:nvPr>
        </p:nvSpPr>
        <p:spPr bwMode="auto">
          <a:xfrm>
            <a:off x="1738313" y="696913"/>
            <a:ext cx="3335337" cy="2503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xfrm>
            <a:off x="338643" y="3352800"/>
            <a:ext cx="6366957" cy="541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Conflict has a bad reputation. Most often, conflict is associated with raised voices, heated debates, and high frustration.  While these associations are sometimes accurate, it is important to consider the benefit of conflict: creativity. The famous adage, “two heads are better than one” is precisely about the advantages of conflict, for it assumes that two minds will have separate perspectives, experiences, and ideas. Diversity and communication are hallmarks of a great team, and the occasional root of clashes in the office.  Conflict is a good thing; it’s our response that makes conflict either a creative or destructive process.  </a:t>
            </a:r>
          </a:p>
          <a:p>
            <a:r>
              <a:rPr lang="en-US" dirty="0"/>
              <a:t>Communication is the vehicle for productive or destructive management of conflict.</a:t>
            </a:r>
          </a:p>
          <a:p>
            <a:endParaRPr lang="en-US" dirty="0"/>
          </a:p>
          <a:p>
            <a:r>
              <a:rPr lang="en-US" dirty="0"/>
              <a:t>As question to audience:  </a:t>
            </a:r>
            <a:r>
              <a:rPr lang="en-US" b="1" dirty="0"/>
              <a:t>Should conflict be avoided?  Why or Why not?</a:t>
            </a:r>
          </a:p>
          <a:p>
            <a:endParaRPr lang="en-US" b="1" dirty="0"/>
          </a:p>
          <a:p>
            <a:r>
              <a:rPr lang="en-US" dirty="0"/>
              <a:t>Reasons why not:</a:t>
            </a:r>
          </a:p>
          <a:p>
            <a:r>
              <a:rPr lang="en-US" dirty="0"/>
              <a:t>Functional conflict can result in needed changes and or innovation.  It will also lessen the possibility of a blow up because the conflict was not addressed.  When not addressed, unresolved conflict can  simmer then finally reaching a boiling point.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175"/>
            <a:ext cx="7772400" cy="1470025"/>
          </a:xfrm>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2209800"/>
            <a:ext cx="6400800" cy="1752600"/>
          </a:xfrm>
        </p:spPr>
        <p:txBody>
          <a:bodyPr>
            <a:normAutofit/>
          </a:bodyPr>
          <a:lstStyle>
            <a:lvl1pPr marL="0" indent="0" algn="ctr">
              <a:buNone/>
              <a:defRPr sz="3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10"/>
          <p:cNvSpPr>
            <a:spLocks noChangeArrowheads="1"/>
          </p:cNvSpPr>
          <p:nvPr userDrawn="1"/>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9" name="Rectangle 12"/>
          <p:cNvSpPr>
            <a:spLocks noChangeArrowheads="1"/>
          </p:cNvSpPr>
          <p:nvPr userDrawn="1"/>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en-US">
                <a:solidFill>
                  <a:prstClr val="black"/>
                </a:solidFill>
                <a:latin typeface="Arial" pitchFamily="34" charset="0"/>
                <a:cs typeface="Arial" pitchFamily="34" charset="0"/>
              </a:rPr>
            </a:br>
            <a:endParaRPr lang="en-US">
              <a:solidFill>
                <a:prstClr val="black"/>
              </a:solidFill>
              <a:latin typeface="Arial" pitchFamily="34" charset="0"/>
              <a:cs typeface="Arial" pitchFamily="34" charset="0"/>
            </a:endParaRPr>
          </a:p>
          <a:p>
            <a:pPr eaLnBrk="0" fontAlgn="base" hangingPunct="0">
              <a:spcBef>
                <a:spcPct val="0"/>
              </a:spcBef>
              <a:spcAft>
                <a:spcPct val="0"/>
              </a:spcAft>
            </a:pPr>
            <a:endParaRPr lang="en-US">
              <a:solidFill>
                <a:prstClr val="black"/>
              </a:solidFill>
              <a:latin typeface="Arial" pitchFamily="34" charset="0"/>
              <a:cs typeface="Arial" pitchFamily="34" charset="0"/>
            </a:endParaRPr>
          </a:p>
        </p:txBody>
      </p:sp>
      <p:sp>
        <p:nvSpPr>
          <p:cNvPr id="10" name="Rectangle 13"/>
          <p:cNvSpPr>
            <a:spLocks noChangeArrowheads="1"/>
          </p:cNvSpPr>
          <p:nvPr userDrawn="1"/>
        </p:nvSpPr>
        <p:spPr bwMode="auto">
          <a:xfrm>
            <a:off x="0" y="1304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prstClr val="black"/>
              </a:solidFill>
              <a:latin typeface="Arial" pitchFamily="34" charset="0"/>
              <a:cs typeface="Arial" pitchFamily="34" charset="0"/>
            </a:endParaRPr>
          </a:p>
          <a:p>
            <a:pPr eaLnBrk="0" fontAlgn="base" hangingPunct="0">
              <a:spcBef>
                <a:spcPct val="0"/>
              </a:spcBef>
              <a:spcAft>
                <a:spcPct val="0"/>
              </a:spcAft>
            </a:pPr>
            <a:endParaRPr lang="en-US">
              <a:solidFill>
                <a:prstClr val="black"/>
              </a:solidFill>
              <a:latin typeface="Arial" pitchFamily="34" charset="0"/>
              <a:cs typeface="Arial" pitchFamily="34" charset="0"/>
            </a:endParaRPr>
          </a:p>
        </p:txBody>
      </p:sp>
      <p:grpSp>
        <p:nvGrpSpPr>
          <p:cNvPr id="15" name="Group 14"/>
          <p:cNvGrpSpPr/>
          <p:nvPr userDrawn="1"/>
        </p:nvGrpSpPr>
        <p:grpSpPr>
          <a:xfrm>
            <a:off x="0" y="3444237"/>
            <a:ext cx="9144000" cy="1371600"/>
            <a:chOff x="0" y="3444237"/>
            <a:chExt cx="9144000" cy="1371600"/>
          </a:xfrm>
        </p:grpSpPr>
        <p:sp>
          <p:nvSpPr>
            <p:cNvPr id="16" name="Rectangle 15"/>
            <p:cNvSpPr/>
            <p:nvPr/>
          </p:nvSpPr>
          <p:spPr>
            <a:xfrm>
              <a:off x="0" y="3444237"/>
              <a:ext cx="91440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6462"/>
              <a:ext cx="9144000" cy="7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31" r="-2"/>
            <a:stretch/>
          </p:blipFill>
          <p:spPr bwMode="auto">
            <a:xfrm>
              <a:off x="5978131" y="3579109"/>
              <a:ext cx="1403619"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7" r="12165"/>
            <a:stretch/>
          </p:blipFill>
          <p:spPr bwMode="auto">
            <a:xfrm>
              <a:off x="1638651" y="3579109"/>
              <a:ext cx="2231127"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109" y="3579109"/>
              <a:ext cx="1875691"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175" t="7832" r="15537"/>
            <a:stretch/>
          </p:blipFill>
          <p:spPr>
            <a:xfrm>
              <a:off x="10886" y="3579109"/>
              <a:ext cx="1511434" cy="109728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8080" y="3579109"/>
              <a:ext cx="1645920" cy="1097280"/>
            </a:xfrm>
            <a:prstGeom prst="rect">
              <a:avLst/>
            </a:prstGeom>
          </p:spPr>
        </p:pic>
      </p:grpSp>
    </p:spTree>
    <p:extLst>
      <p:ext uri="{BB962C8B-B14F-4D97-AF65-F5344CB8AC3E}">
        <p14:creationId xmlns:p14="http://schemas.microsoft.com/office/powerpoint/2010/main" val="150932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20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9081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49305"/>
            <a:ext cx="8229600" cy="1143000"/>
          </a:xfrm>
        </p:spPr>
        <p:txBody>
          <a:bodyPr/>
          <a:lstStyle/>
          <a:p>
            <a:r>
              <a:rPr lang="en-US"/>
              <a:t>Click to edit Master title style</a:t>
            </a:r>
          </a:p>
        </p:txBody>
      </p:sp>
      <p:sp>
        <p:nvSpPr>
          <p:cNvPr id="8" name="Content Placeholder 2"/>
          <p:cNvSpPr>
            <a:spLocks noGrp="1"/>
          </p:cNvSpPr>
          <p:nvPr>
            <p:ph idx="1"/>
          </p:nvPr>
        </p:nvSpPr>
        <p:spPr>
          <a:xfrm>
            <a:off x="838200" y="1600200"/>
            <a:ext cx="6858000" cy="4525963"/>
          </a:xfrm>
        </p:spPr>
        <p:txBody>
          <a:bodyPr>
            <a:normAutofit/>
          </a:bodyPr>
          <a:lstStyle>
            <a:lvl1pPr>
              <a:defRPr sz="2800">
                <a:solidFill>
                  <a:schemeClr val="bg1"/>
                </a:solidFill>
                <a:latin typeface="Arial" panose="020B0604020202020204" pitchFamily="34" charset="0"/>
                <a:cs typeface="Arial" panose="020B0604020202020204" pitchFamily="34" charset="0"/>
              </a:defRPr>
            </a:lvl1pPr>
            <a:lvl2pPr marL="457200" indent="-233363">
              <a:buClr>
                <a:schemeClr val="accent4">
                  <a:lumMod val="75000"/>
                </a:schemeClr>
              </a:buClr>
              <a:tabLst/>
              <a:defRPr sz="2400">
                <a:solidFill>
                  <a:schemeClr val="bg1"/>
                </a:solidFill>
                <a:latin typeface="Arial" panose="020B0604020202020204" pitchFamily="34" charset="0"/>
                <a:cs typeface="Arial" panose="020B0604020202020204" pitchFamily="34" charset="0"/>
              </a:defRPr>
            </a:lvl2pPr>
            <a:lvl3pPr marL="968375" indent="-279400">
              <a:buClr>
                <a:schemeClr val="accent4">
                  <a:lumMod val="75000"/>
                </a:schemeClr>
              </a:buClr>
              <a:tabLst/>
              <a:defRPr sz="2000">
                <a:solidFill>
                  <a:schemeClr val="bg1"/>
                </a:solidFill>
                <a:latin typeface="Arial" panose="020B0604020202020204" pitchFamily="34" charset="0"/>
                <a:cs typeface="Arial" panose="020B0604020202020204" pitchFamily="34" charset="0"/>
              </a:defRPr>
            </a:lvl3pPr>
            <a:lvl4pPr marL="1319213" indent="-342900">
              <a:buClr>
                <a:schemeClr val="accent4">
                  <a:lumMod val="75000"/>
                </a:schemeClr>
              </a:buClr>
              <a:defRPr sz="1800">
                <a:solidFill>
                  <a:schemeClr val="bg1"/>
                </a:solidFill>
                <a:latin typeface="Arial" panose="020B0604020202020204" pitchFamily="34" charset="0"/>
                <a:cs typeface="Arial" panose="020B0604020202020204" pitchFamily="34" charset="0"/>
              </a:defRPr>
            </a:lvl4pPr>
            <a:lvl5pPr marL="1544638" indent="-228600">
              <a:buClr>
                <a:schemeClr val="accent4">
                  <a:lumMod val="75000"/>
                </a:schemeClr>
              </a:buClr>
              <a:defRPr sz="18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6209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190"/>
            <a:ext cx="8229600" cy="1143000"/>
          </a:xfrm>
        </p:spPr>
        <p:txBody>
          <a:bodyPr/>
          <a:lstStyle>
            <a:lvl1pPr>
              <a:defRPr>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341437"/>
            <a:ext cx="8229600" cy="4525963"/>
          </a:xfrm>
        </p:spPr>
        <p:txBody>
          <a:bodyPr>
            <a:normAutofit/>
          </a:bodyPr>
          <a:lstStyle>
            <a:lvl1pPr>
              <a:defRPr sz="280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defRPr>
            </a:lvl1pPr>
            <a:lvl2pPr marL="744538" indent="-287338">
              <a:buClr>
                <a:schemeClr val="accent4">
                  <a:lumMod val="40000"/>
                  <a:lumOff val="60000"/>
                </a:schemeClr>
              </a:buClr>
              <a:defRPr sz="240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defRPr>
            </a:lvl2pPr>
            <a:lvl3pPr>
              <a:buClr>
                <a:schemeClr val="accent4">
                  <a:lumMod val="40000"/>
                  <a:lumOff val="60000"/>
                </a:schemeClr>
              </a:buClr>
              <a:defRPr sz="200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defRPr>
            </a:lvl3pPr>
            <a:lvl4pPr>
              <a:buClr>
                <a:schemeClr val="accent4">
                  <a:lumMod val="40000"/>
                  <a:lumOff val="60000"/>
                </a:schemeClr>
              </a:buClr>
              <a:defRPr sz="180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defRPr>
            </a:lvl4pPr>
            <a:lvl5pPr>
              <a:buClr>
                <a:schemeClr val="accent4">
                  <a:lumMod val="40000"/>
                  <a:lumOff val="60000"/>
                </a:schemeClr>
              </a:buClr>
              <a:defRPr sz="180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98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7772400" cy="1362075"/>
          </a:xfrm>
        </p:spPr>
        <p:txBody>
          <a:bodyPr anchor="t">
            <a:noAutofit/>
          </a:bodyPr>
          <a:lstStyle>
            <a:lvl1pPr algn="l">
              <a:defRPr sz="4400" b="1"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4267200"/>
            <a:ext cx="7772400" cy="814387"/>
          </a:xfrm>
        </p:spPr>
        <p:txBody>
          <a:bodyPr anchor="b">
            <a:normAutofit/>
          </a:bodyPr>
          <a:lstStyle>
            <a:lvl1pPr marL="0" indent="0">
              <a:buNone/>
              <a:defRPr sz="32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77525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1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31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619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07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254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314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Users\KJHAKE\AppData\Local\Microsoft\Windows\Temporary Internet Files\Content.IE5\TP466C6F\MP900448647[1].jpg"/>
          <p:cNvPicPr>
            <a:picLocks noChangeAspect="1" noChangeArrowheads="1"/>
          </p:cNvPicPr>
          <p:nvPr userDrawn="1"/>
        </p:nvPicPr>
        <p:blipFill rotWithShape="1">
          <a:blip r:embed="rId14">
            <a:extLst>
              <a:ext uri="{BEBA8EAE-BF5A-486C-A8C5-ECC9F3942E4B}">
                <a14:imgProps xmlns:a14="http://schemas.microsoft.com/office/drawing/2010/main">
                  <a14:imgLayer r:embed="rId15">
                    <a14:imgEffect>
                      <a14:brightnessContrast bright="-18000" contrast="40000"/>
                    </a14:imgEffect>
                  </a14:imgLayer>
                </a14:imgProps>
              </a:ext>
              <a:ext uri="{28A0092B-C50C-407E-A947-70E740481C1C}">
                <a14:useLocalDpi xmlns:a14="http://schemas.microsoft.com/office/drawing/2010/main" val="0"/>
              </a:ext>
            </a:extLst>
          </a:blip>
          <a:srcRect l="4" t="47991" r="43995" b="-4"/>
          <a:stretch/>
        </p:blipFill>
        <p:spPr bwMode="auto">
          <a:xfrm>
            <a:off x="-2226" y="0"/>
            <a:ext cx="9146226" cy="63019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2" descr="C:\Users\KJHAKE\AppData\Local\Microsoft\Windows\Temporary Internet Files\Content.Outlook\SV8TF7R9\Academy-Horizontal (2).jp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6200" y="6357552"/>
            <a:ext cx="987552" cy="46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2040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lang="en-US" sz="4800" kern="1200" spc="-150" smtClean="0">
          <a:ln w="3175">
            <a:noFill/>
          </a:ln>
          <a:gradFill flip="none" rotWithShape="1">
            <a:gsLst>
              <a:gs pos="0">
                <a:schemeClr val="bg1"/>
              </a:gs>
              <a:gs pos="53000">
                <a:srgbClr val="FFFF99"/>
              </a:gs>
              <a:gs pos="98000">
                <a:srgbClr val="E8941A"/>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914400" rtl="0" eaLnBrk="1" latinLnBrk="0" hangingPunct="1">
        <a:spcBef>
          <a:spcPct val="20000"/>
        </a:spcBef>
        <a:buFont typeface="Arial" pitchFamily="34" charset="0"/>
        <a:buNone/>
        <a:defRPr sz="32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marL="914400" indent="-457200" algn="l" defTabSz="914400" rtl="0" eaLnBrk="1" latinLnBrk="0" hangingPunct="1">
        <a:spcBef>
          <a:spcPct val="20000"/>
        </a:spcBef>
        <a:buFont typeface="Arial" pitchFamily="34" charset="0"/>
        <a:buChar char="•"/>
        <a:defRPr sz="2800" kern="1200">
          <a:solidFill>
            <a:schemeClr val="bg1"/>
          </a:solidFill>
          <a:latin typeface="Arial" panose="020B0604020202020204" pitchFamily="34" charset="0"/>
          <a:ea typeface="Tahoma" panose="020B0604030504040204" pitchFamily="34" charset="0"/>
          <a:cs typeface="Arial" panose="020B0604020202020204" pitchFamily="34" charset="0"/>
        </a:defRPr>
      </a:lvl2pPr>
      <a:lvl3pPr marL="1257300" indent="-342900" algn="l" defTabSz="914400" rtl="0" eaLnBrk="1" latinLnBrk="0" hangingPunct="1">
        <a:spcBef>
          <a:spcPct val="20000"/>
        </a:spcBef>
        <a:buFont typeface="Tahoma" panose="020B0604030504040204" pitchFamily="34" charset="0"/>
        <a:buChar char="−"/>
        <a:defRPr sz="2400" kern="1200">
          <a:solidFill>
            <a:schemeClr val="bg1"/>
          </a:solidFill>
          <a:latin typeface="Arial" panose="020B0604020202020204" pitchFamily="34" charset="0"/>
          <a:ea typeface="Tahoma" panose="020B0604030504040204" pitchFamily="34" charset="0"/>
          <a:cs typeface="Arial" panose="020B0604020202020204" pitchFamily="34" charset="0"/>
        </a:defRPr>
      </a:lvl3pPr>
      <a:lvl4pPr marL="1714500" indent="-342900" algn="l" defTabSz="914400" rtl="0" eaLnBrk="1" latinLnBrk="0" hangingPunct="1">
        <a:spcBef>
          <a:spcPct val="20000"/>
        </a:spcBef>
        <a:buFont typeface="Wingdings" panose="05000000000000000000" pitchFamily="2" charset="2"/>
        <a:buChar char="ü"/>
        <a:defRPr sz="2000" kern="1200">
          <a:solidFill>
            <a:schemeClr val="bg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beyondmorale.com/blog/leadership-development/5-rules-reducing-workplace-conflict/attachment/conflic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file:///\\parknet-ad\Public\EdSvc\PA%20Launch%20Courses\AM\Avoiding.wm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file:///\\parknet-ad\Public\EdSvc\PA%20Launch%20Courses\AM\Competing.wm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PA%20Launch%20Courses/AM/Accommodating.wm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PA%20Launch%20Courses/AM/Compromising.wm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PA%20Launch%20Courses/AM/Collaborating.wm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madamenoire.com/215542/girl-youve-got-a-big-ol-juicy-booty-7-things-men-do-that-kill-their-chances-with-women/attachment/865464112/"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6975"/>
            <a:ext cx="7772400" cy="1470025"/>
          </a:xfrm>
        </p:spPr>
        <p:txBody>
          <a:bodyPr>
            <a:normAutofit/>
          </a:bodyPr>
          <a:lstStyle/>
          <a:p>
            <a:r>
              <a:rPr lang="en-US" dirty="0">
                <a:latin typeface="Tahoma" panose="020B0604030504040204" pitchFamily="34" charset="0"/>
                <a:cs typeface="Tahoma" panose="020B0604030504040204" pitchFamily="34" charset="0"/>
              </a:rPr>
              <a:t>Conflict Management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9669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010400" cy="990600"/>
          </a:xfrm>
        </p:spPr>
        <p:txBody>
          <a:bodyPr>
            <a:normAutofit/>
          </a:bodyPr>
          <a:lstStyle/>
          <a:p>
            <a:pPr algn="ctr"/>
            <a:r>
              <a:rPr lang="en-US" spc="0" dirty="0"/>
              <a:t>Types of Conflict</a:t>
            </a:r>
          </a:p>
        </p:txBody>
      </p:sp>
      <p:sp>
        <p:nvSpPr>
          <p:cNvPr id="3" name="Content Placeholder 2"/>
          <p:cNvSpPr>
            <a:spLocks noGrp="1"/>
          </p:cNvSpPr>
          <p:nvPr>
            <p:ph idx="1"/>
          </p:nvPr>
        </p:nvSpPr>
        <p:spPr>
          <a:xfrm>
            <a:off x="304800" y="1219200"/>
            <a:ext cx="4038600" cy="5410200"/>
          </a:xfrm>
        </p:spPr>
        <p:txBody>
          <a:bodyPr>
            <a:normAutofit/>
          </a:bodyPr>
          <a:lstStyle/>
          <a:p>
            <a:pPr marL="0" lvl="1" indent="0">
              <a:buNone/>
            </a:pPr>
            <a:r>
              <a:rPr lang="en-US" sz="3200" b="1" u="sng" dirty="0">
                <a:solidFill>
                  <a:schemeClr val="accent6">
                    <a:lumMod val="60000"/>
                    <a:lumOff val="40000"/>
                  </a:schemeClr>
                </a:solidFill>
                <a:latin typeface="Arial" panose="020B0604020202020204" pitchFamily="34" charset="0"/>
                <a:ea typeface="+mn-ea"/>
                <a:cs typeface="Arial" panose="020B0604020202020204" pitchFamily="34" charset="0"/>
              </a:rPr>
              <a:t>Functional Conflict</a:t>
            </a:r>
          </a:p>
          <a:p>
            <a:pPr indent="-346075"/>
            <a:r>
              <a:rPr lang="en-US" sz="2600" dirty="0">
                <a:latin typeface="Arial" panose="020B0604020202020204" pitchFamily="34" charset="0"/>
                <a:cs typeface="Arial" panose="020B0604020202020204" pitchFamily="34" charset="0"/>
              </a:rPr>
              <a:t>Conflict that improves or benefits the organization’s performance</a:t>
            </a:r>
          </a:p>
          <a:p>
            <a:pPr marL="571500" lvl="1" indent="-285750">
              <a:buFont typeface="Wingdings" pitchFamily="2" charset="2"/>
              <a:buChar char="§"/>
            </a:pPr>
            <a:r>
              <a:rPr lang="en-US" sz="2200" dirty="0">
                <a:latin typeface="Arial" panose="020B0604020202020204" pitchFamily="34" charset="0"/>
                <a:cs typeface="Arial" panose="020B0604020202020204" pitchFamily="34" charset="0"/>
              </a:rPr>
              <a:t>Does not escalate out of control, but energize people to activity</a:t>
            </a:r>
          </a:p>
          <a:p>
            <a:pPr marL="571500" lvl="1" indent="-285750">
              <a:buFont typeface="Wingdings" pitchFamily="2" charset="2"/>
              <a:buChar char="§"/>
            </a:pPr>
            <a:r>
              <a:rPr lang="en-US" sz="2200" dirty="0">
                <a:latin typeface="Arial" panose="020B0604020202020204" pitchFamily="34" charset="0"/>
                <a:cs typeface="Arial" panose="020B0604020202020204" pitchFamily="34" charset="0"/>
              </a:rPr>
              <a:t>Provides for the emergence of new standards or new ideas</a:t>
            </a:r>
          </a:p>
          <a:p>
            <a:pPr marL="0" indent="0">
              <a:buNone/>
            </a:pPr>
            <a:endParaRPr lang="en-US" sz="2800" dirty="0">
              <a:latin typeface="Lucida Console" pitchFamily="49" charset="0"/>
              <a:cs typeface="Times New Roman" pitchFamily="18" charset="0"/>
            </a:endParaRPr>
          </a:p>
        </p:txBody>
      </p:sp>
      <p:sp>
        <p:nvSpPr>
          <p:cNvPr id="4" name="Content Placeholder 2"/>
          <p:cNvSpPr txBox="1">
            <a:spLocks/>
          </p:cNvSpPr>
          <p:nvPr/>
        </p:nvSpPr>
        <p:spPr>
          <a:xfrm>
            <a:off x="4495800" y="1228253"/>
            <a:ext cx="4495800" cy="5486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20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vl2pPr marL="914400" indent="-457200" algn="l" defTabSz="914400" rtl="0" eaLnBrk="1" latinLnBrk="0" hangingPunct="1">
              <a:spcBef>
                <a:spcPct val="20000"/>
              </a:spcBef>
              <a:buFont typeface="Arial" pitchFamily="34" charset="0"/>
              <a:buChar char="•"/>
              <a:defRPr sz="280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2pPr>
            <a:lvl3pPr marL="1257300" indent="-342900" algn="l" defTabSz="914400" rtl="0" eaLnBrk="1" latinLnBrk="0" hangingPunct="1">
              <a:spcBef>
                <a:spcPct val="20000"/>
              </a:spcBef>
              <a:buFont typeface="Tahoma" panose="020B0604030504040204" pitchFamily="34" charset="0"/>
              <a:buChar char="−"/>
              <a:defRPr sz="240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3pPr>
            <a:lvl4pPr marL="1714500" indent="-342900" algn="l" defTabSz="914400" rtl="0" eaLnBrk="1" latinLnBrk="0" hangingPunct="1">
              <a:spcBef>
                <a:spcPct val="20000"/>
              </a:spcBef>
              <a:buFont typeface="Wingdings" panose="05000000000000000000" pitchFamily="2" charset="2"/>
              <a:buChar char="ü"/>
              <a:defRPr sz="200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 typeface="Arial" pitchFamily="34" charset="0"/>
              <a:buNone/>
            </a:pPr>
            <a:r>
              <a:rPr lang="en-US" sz="3200" b="1" u="sng" dirty="0">
                <a:solidFill>
                  <a:srgbClr val="C0504D">
                    <a:lumMod val="60000"/>
                    <a:lumOff val="40000"/>
                  </a:srgbClr>
                </a:solidFill>
                <a:latin typeface="Arial" panose="020B0604020202020204" pitchFamily="34" charset="0"/>
                <a:ea typeface="+mn-ea"/>
                <a:cs typeface="Arial" panose="020B0604020202020204" pitchFamily="34" charset="0"/>
              </a:rPr>
              <a:t>Dysfunctional Conflict</a:t>
            </a:r>
          </a:p>
          <a:p>
            <a:pPr indent="-346075"/>
            <a:r>
              <a:rPr lang="en-US" sz="2600" dirty="0">
                <a:solidFill>
                  <a:prstClr val="white"/>
                </a:solidFill>
                <a:latin typeface="Arial" panose="020B0604020202020204" pitchFamily="34" charset="0"/>
                <a:cs typeface="Arial" panose="020B0604020202020204" pitchFamily="34" charset="0"/>
              </a:rPr>
              <a:t>Hinders or destroys the achievement and performance of the department</a:t>
            </a:r>
          </a:p>
          <a:p>
            <a:pPr marL="571500" lvl="1" indent="-285750">
              <a:buFont typeface="Wingdings" panose="05000000000000000000" pitchFamily="2" charset="2"/>
              <a:buChar char="§"/>
            </a:pPr>
            <a:r>
              <a:rPr lang="en-US" sz="2200" dirty="0">
                <a:solidFill>
                  <a:prstClr val="white"/>
                </a:solidFill>
                <a:latin typeface="Arial" panose="020B0604020202020204" pitchFamily="34" charset="0"/>
                <a:cs typeface="Arial" panose="020B0604020202020204" pitchFamily="34" charset="0"/>
              </a:rPr>
              <a:t>Can contribute to low morale</a:t>
            </a:r>
          </a:p>
          <a:p>
            <a:pPr marL="571500" lvl="1" indent="-285750">
              <a:buFont typeface="Wingdings" panose="05000000000000000000" pitchFamily="2" charset="2"/>
              <a:buChar char="§"/>
            </a:pPr>
            <a:r>
              <a:rPr lang="en-US" sz="2200" dirty="0">
                <a:solidFill>
                  <a:prstClr val="white"/>
                </a:solidFill>
                <a:latin typeface="Arial" panose="020B0604020202020204" pitchFamily="34" charset="0"/>
                <a:cs typeface="Arial" panose="020B0604020202020204" pitchFamily="34" charset="0"/>
              </a:rPr>
              <a:t>Can escalate to violent behavior</a:t>
            </a:r>
          </a:p>
          <a:p>
            <a:endParaRPr lang="en-US" sz="2800" dirty="0">
              <a:solidFill>
                <a:prstClr val="white"/>
              </a:solidFill>
              <a:latin typeface="Lucida Console" pitchFamily="49" charset="0"/>
              <a:cs typeface="Times New Roman" pitchFamily="18" charset="0"/>
            </a:endParaRPr>
          </a:p>
        </p:txBody>
      </p:sp>
      <p:sp>
        <p:nvSpPr>
          <p:cNvPr id="5" name="Rectangle 4"/>
          <p:cNvSpPr/>
          <p:nvPr/>
        </p:nvSpPr>
        <p:spPr>
          <a:xfrm>
            <a:off x="4343400" y="1295401"/>
            <a:ext cx="45719" cy="4114799"/>
          </a:xfrm>
          <a:prstGeom prst="rect">
            <a:avLst/>
          </a:prstGeom>
          <a:solidFill>
            <a:srgbClr val="F9F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9313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828800" y="132304"/>
            <a:ext cx="5486400" cy="960438"/>
          </a:xfrm>
        </p:spPr>
        <p:txBody>
          <a:bodyPr>
            <a:noAutofit/>
          </a:bodyPr>
          <a:lstStyle/>
          <a:p>
            <a:r>
              <a:rPr lang="en-US" dirty="0"/>
              <a:t>Sources of Conflict</a:t>
            </a:r>
          </a:p>
        </p:txBody>
      </p:sp>
      <p:sp>
        <p:nvSpPr>
          <p:cNvPr id="11267" name="Rectangle 3"/>
          <p:cNvSpPr>
            <a:spLocks noGrp="1" noChangeArrowheads="1"/>
          </p:cNvSpPr>
          <p:nvPr>
            <p:ph type="body" idx="1"/>
          </p:nvPr>
        </p:nvSpPr>
        <p:spPr>
          <a:xfrm>
            <a:off x="3886200" y="1219200"/>
            <a:ext cx="5181600" cy="4906963"/>
          </a:xfrm>
        </p:spPr>
        <p:txBody>
          <a:bodyPr>
            <a:normAutofit lnSpcReduction="10000"/>
          </a:bodyPr>
          <a:lstStyle/>
          <a:p>
            <a:pPr marL="233363" indent="-233363">
              <a:spcBef>
                <a:spcPts val="1200"/>
              </a:spcBef>
              <a:buFontTx/>
              <a:buChar char="•"/>
            </a:pPr>
            <a:r>
              <a:rPr lang="en-US" sz="2400" dirty="0"/>
              <a:t>Differing or Incompatible Goals</a:t>
            </a:r>
          </a:p>
          <a:p>
            <a:pPr marL="233363" indent="-233363">
              <a:spcBef>
                <a:spcPts val="1200"/>
              </a:spcBef>
              <a:buFontTx/>
              <a:buChar char="•"/>
            </a:pPr>
            <a:r>
              <a:rPr lang="en-US" sz="2400" dirty="0"/>
              <a:t>Dependence</a:t>
            </a:r>
          </a:p>
          <a:p>
            <a:pPr marL="233363" indent="-233363">
              <a:spcBef>
                <a:spcPts val="1200"/>
              </a:spcBef>
              <a:buFontTx/>
              <a:buChar char="•"/>
            </a:pPr>
            <a:r>
              <a:rPr lang="en-US" sz="2400" dirty="0"/>
              <a:t>Role Ambiguities</a:t>
            </a:r>
          </a:p>
          <a:p>
            <a:pPr marL="233363" indent="-233363">
              <a:spcBef>
                <a:spcPts val="1200"/>
              </a:spcBef>
              <a:buFontTx/>
              <a:buChar char="•"/>
            </a:pPr>
            <a:r>
              <a:rPr lang="en-US" sz="2400" dirty="0"/>
              <a:t>Communication</a:t>
            </a:r>
          </a:p>
          <a:p>
            <a:pPr marL="233363" indent="-233363">
              <a:spcBef>
                <a:spcPts val="1200"/>
              </a:spcBef>
              <a:buFontTx/>
              <a:buChar char="•"/>
            </a:pPr>
            <a:r>
              <a:rPr lang="en-US" sz="2400" dirty="0"/>
              <a:t>Behavior Patterns</a:t>
            </a:r>
          </a:p>
          <a:p>
            <a:pPr marL="233363" indent="-233363">
              <a:spcBef>
                <a:spcPts val="1200"/>
              </a:spcBef>
              <a:buFontTx/>
              <a:buChar char="•"/>
            </a:pPr>
            <a:r>
              <a:rPr lang="en-US" sz="2400" dirty="0"/>
              <a:t>Role Dissatisfaction</a:t>
            </a:r>
          </a:p>
          <a:p>
            <a:pPr marL="233363" indent="-233363">
              <a:spcBef>
                <a:spcPts val="1200"/>
              </a:spcBef>
              <a:buFontTx/>
              <a:buChar char="•"/>
            </a:pPr>
            <a:r>
              <a:rPr lang="en-US" sz="2400" dirty="0"/>
              <a:t>Personality Differences</a:t>
            </a:r>
          </a:p>
          <a:p>
            <a:pPr marL="233363" indent="-233363">
              <a:spcBef>
                <a:spcPts val="1200"/>
              </a:spcBef>
              <a:buFontTx/>
              <a:buChar char="•"/>
            </a:pPr>
            <a:r>
              <a:rPr lang="en-US" sz="2400" dirty="0"/>
              <a:t>Low Self-Esteem</a:t>
            </a:r>
          </a:p>
          <a:p>
            <a:pPr marL="233363" indent="-233363">
              <a:spcBef>
                <a:spcPts val="1200"/>
              </a:spcBef>
              <a:buFontTx/>
              <a:buChar char="•"/>
            </a:pPr>
            <a:r>
              <a:rPr lang="en-US" sz="2400" dirty="0"/>
              <a:t>Unaddressed Conflict</a:t>
            </a:r>
          </a:p>
          <a:p>
            <a:pPr marL="233363" indent="-233363">
              <a:spcBef>
                <a:spcPts val="1200"/>
              </a:spcBef>
              <a:buFontTx/>
              <a:buChar char="•"/>
            </a:pPr>
            <a:r>
              <a:rPr lang="en-US" sz="2400" dirty="0"/>
              <a:t>Religion/Culture</a:t>
            </a:r>
            <a:endParaRPr lang="en-US" dirty="0"/>
          </a:p>
        </p:txBody>
      </p:sp>
      <p:pic>
        <p:nvPicPr>
          <p:cNvPr id="1026" name="Picture 2" descr="http://beyondmorale.com/blog/wp-content/uploads/2011/01/conflict-300x199.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81"/>
          <a:stretch/>
        </p:blipFill>
        <p:spPr bwMode="auto">
          <a:xfrm>
            <a:off x="666913" y="2209800"/>
            <a:ext cx="2626603" cy="19506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898020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857701763"/>
              </p:ext>
            </p:extLst>
          </p:nvPr>
        </p:nvGraphicFramePr>
        <p:xfrm>
          <a:off x="381000" y="381000"/>
          <a:ext cx="8001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657600" y="838200"/>
            <a:ext cx="2362200" cy="830997"/>
          </a:xfrm>
          <a:prstGeom prst="rect">
            <a:avLst/>
          </a:prstGeom>
          <a:noFill/>
        </p:spPr>
        <p:txBody>
          <a:bodyPr wrap="square" rtlCol="0">
            <a:spAutoFit/>
          </a:bodyPr>
          <a:lstStyle/>
          <a:p>
            <a:pPr algn="ctr"/>
            <a:r>
              <a:rPr lang="en-US" sz="4800" spc="-150" dirty="0">
                <a:ln w="3175">
                  <a:noFill/>
                </a:ln>
                <a:gradFill flip="none" rotWithShape="1">
                  <a:gsLst>
                    <a:gs pos="0">
                      <a:prstClr val="white"/>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Reflect</a:t>
            </a:r>
          </a:p>
        </p:txBody>
      </p:sp>
    </p:spTree>
    <p:extLst>
      <p:ext uri="{BB962C8B-B14F-4D97-AF65-F5344CB8AC3E}">
        <p14:creationId xmlns:p14="http://schemas.microsoft.com/office/powerpoint/2010/main" val="324536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55399250"/>
              </p:ext>
            </p:extLst>
          </p:nvPr>
        </p:nvGraphicFramePr>
        <p:xfrm>
          <a:off x="228600" y="381000"/>
          <a:ext cx="8001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657600" y="818835"/>
            <a:ext cx="2362200" cy="830997"/>
          </a:xfrm>
          <a:prstGeom prst="rect">
            <a:avLst/>
          </a:prstGeom>
          <a:noFill/>
        </p:spPr>
        <p:txBody>
          <a:bodyPr wrap="square" rtlCol="0">
            <a:spAutoFit/>
          </a:bodyPr>
          <a:lstStyle/>
          <a:p>
            <a:pPr algn="ctr"/>
            <a:r>
              <a:rPr lang="en-US" sz="4800" spc="-150" dirty="0">
                <a:ln w="3175">
                  <a:noFill/>
                </a:ln>
                <a:gradFill flip="none" rotWithShape="1">
                  <a:gsLst>
                    <a:gs pos="0">
                      <a:prstClr val="white"/>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Activity</a:t>
            </a:r>
          </a:p>
        </p:txBody>
      </p:sp>
    </p:spTree>
    <p:extLst>
      <p:ext uri="{BB962C8B-B14F-4D97-AF65-F5344CB8AC3E}">
        <p14:creationId xmlns:p14="http://schemas.microsoft.com/office/powerpoint/2010/main" val="417293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228600"/>
            <a:ext cx="2362200" cy="830997"/>
          </a:xfrm>
          <a:prstGeom prst="rect">
            <a:avLst/>
          </a:prstGeom>
          <a:noFill/>
        </p:spPr>
        <p:txBody>
          <a:bodyPr wrap="square" rtlCol="0">
            <a:spAutoFit/>
          </a:bodyPr>
          <a:lstStyle/>
          <a:p>
            <a:pPr algn="ctr"/>
            <a:r>
              <a:rPr lang="en-US" sz="4800" spc="-150" dirty="0">
                <a:ln w="3175">
                  <a:noFill/>
                </a:ln>
                <a:gradFill flip="none" rotWithShape="1">
                  <a:gsLst>
                    <a:gs pos="0">
                      <a:prstClr val="white"/>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Scenario</a:t>
            </a:r>
          </a:p>
        </p:txBody>
      </p:sp>
      <p:sp>
        <p:nvSpPr>
          <p:cNvPr id="3" name="Rectangle 2"/>
          <p:cNvSpPr/>
          <p:nvPr/>
        </p:nvSpPr>
        <p:spPr>
          <a:xfrm>
            <a:off x="457200" y="1295400"/>
            <a:ext cx="8153400" cy="4524315"/>
          </a:xfrm>
          <a:prstGeom prst="rect">
            <a:avLst/>
          </a:prstGeom>
        </p:spPr>
        <p:txBody>
          <a:bodyPr wrap="square">
            <a:spAutoFit/>
          </a:bodyPr>
          <a:lstStyle/>
          <a:p>
            <a:pPr marL="234950"/>
            <a:r>
              <a:rPr lang="en-US" sz="2000" dirty="0">
                <a:solidFill>
                  <a:prstClr val="white"/>
                </a:solidFill>
                <a:latin typeface="Arial"/>
                <a:ea typeface="Times New Roman"/>
              </a:rPr>
              <a:t>Sandra and Robert work the same shift.  Robert has just recently transferred into the department.  He has a boisterous personality and enjoys making wise cracks.  In a recent meeting, he made a wise crack about Sandra’s work habits.  Sandra was not pleased with the remark and told him so.  He told Sandra he meant no harm, but was just trying to make everyone laugh.  He asked Sandra not to be so sensitive.  Sandra was less than pleased and has hardly spoken to him since the incident.  In fact, Sandra made a point not to inform Robert about the system upgrade.  As a result, Robert lost some very important records.  He later ran into Sandra and said, “I know what you did, but two can play this game”. </a:t>
            </a:r>
          </a:p>
          <a:p>
            <a:pPr marL="571500"/>
            <a:endParaRPr lang="en-US" dirty="0">
              <a:solidFill>
                <a:prstClr val="white"/>
              </a:solidFill>
              <a:latin typeface="Times New Roman"/>
              <a:ea typeface="Times New Roman"/>
            </a:endParaRPr>
          </a:p>
          <a:p>
            <a:pPr marL="234950"/>
            <a:r>
              <a:rPr lang="en-US" sz="2000" b="1" dirty="0">
                <a:solidFill>
                  <a:prstClr val="white"/>
                </a:solidFill>
                <a:latin typeface="Arial"/>
                <a:ea typeface="Times New Roman"/>
              </a:rPr>
              <a:t>Conflict Type   </a:t>
            </a:r>
            <a:r>
              <a:rPr lang="en-US" sz="2000" dirty="0">
                <a:solidFill>
                  <a:prstClr val="white"/>
                </a:solidFill>
                <a:latin typeface="Arial"/>
                <a:ea typeface="Times New Roman"/>
              </a:rPr>
              <a:t>        </a:t>
            </a:r>
            <a:r>
              <a:rPr lang="en-US" sz="2000" b="1" dirty="0">
                <a:solidFill>
                  <a:prstClr val="white"/>
                </a:solidFill>
                <a:latin typeface="Arial"/>
                <a:ea typeface="Times New Roman"/>
              </a:rPr>
              <a:t>__________________________</a:t>
            </a:r>
            <a:endParaRPr lang="en-US" b="1" dirty="0">
              <a:solidFill>
                <a:prstClr val="white"/>
              </a:solidFill>
              <a:latin typeface="Times New Roman"/>
              <a:ea typeface="Times New Roman"/>
            </a:endParaRPr>
          </a:p>
          <a:p>
            <a:pPr marL="168275">
              <a:spcBef>
                <a:spcPts val="1200"/>
              </a:spcBef>
            </a:pPr>
            <a:r>
              <a:rPr lang="en-US" sz="2000" dirty="0">
                <a:solidFill>
                  <a:prstClr val="white"/>
                </a:solidFill>
                <a:latin typeface="Arial"/>
                <a:ea typeface="Calibri"/>
              </a:rPr>
              <a:t> </a:t>
            </a:r>
            <a:r>
              <a:rPr lang="en-US" sz="2000" b="1" dirty="0">
                <a:solidFill>
                  <a:prstClr val="white"/>
                </a:solidFill>
                <a:latin typeface="Arial"/>
                <a:ea typeface="Calibri"/>
              </a:rPr>
              <a:t>Conflict Source(s)  </a:t>
            </a:r>
            <a:r>
              <a:rPr lang="en-US" sz="2000" b="1" dirty="0">
                <a:solidFill>
                  <a:prstClr val="white"/>
                </a:solidFill>
                <a:latin typeface="Arial"/>
                <a:ea typeface="Times New Roman"/>
              </a:rPr>
              <a:t>______________________________________</a:t>
            </a:r>
          </a:p>
        </p:txBody>
      </p:sp>
    </p:spTree>
    <p:extLst>
      <p:ext uri="{BB962C8B-B14F-4D97-AF65-F5344CB8AC3E}">
        <p14:creationId xmlns:p14="http://schemas.microsoft.com/office/powerpoint/2010/main" val="108150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 #2</a:t>
            </a:r>
          </a:p>
        </p:txBody>
      </p:sp>
      <p:sp>
        <p:nvSpPr>
          <p:cNvPr id="3" name="Content Placeholder 2"/>
          <p:cNvSpPr>
            <a:spLocks noGrp="1"/>
          </p:cNvSpPr>
          <p:nvPr>
            <p:ph idx="1"/>
          </p:nvPr>
        </p:nvSpPr>
        <p:spPr/>
        <p:txBody>
          <a:bodyPr/>
          <a:lstStyle/>
          <a:p>
            <a:r>
              <a:rPr lang="en-US" dirty="0"/>
              <a:t>Identifying conflict management styles</a:t>
            </a:r>
          </a:p>
        </p:txBody>
      </p:sp>
    </p:spTree>
    <p:extLst>
      <p:ext uri="{BB962C8B-B14F-4D97-AF65-F5344CB8AC3E}">
        <p14:creationId xmlns:p14="http://schemas.microsoft.com/office/powerpoint/2010/main" val="891669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828800" y="1752600"/>
            <a:ext cx="5334000" cy="1905000"/>
          </a:xfrm>
        </p:spPr>
        <p:txBody>
          <a:bodyPr vert="horz" lIns="91440" tIns="45720" rIns="91440" bIns="45720" rtlCol="0">
            <a:noAutofit/>
          </a:bodyPr>
          <a:lstStyle/>
          <a:p>
            <a:pPr algn="ctr">
              <a:buFont typeface="Monotype Sorts"/>
            </a:pPr>
            <a:r>
              <a:rPr lang="en-US" sz="5400" dirty="0">
                <a:solidFill>
                  <a:schemeClr val="accent6">
                    <a:lumMod val="60000"/>
                    <a:lumOff val="40000"/>
                  </a:schemeClr>
                </a:solidFill>
              </a:rPr>
              <a:t>How do you handle conflict?</a:t>
            </a:r>
          </a:p>
        </p:txBody>
      </p:sp>
    </p:spTree>
    <p:extLst>
      <p:ext uri="{BB962C8B-B14F-4D97-AF65-F5344CB8AC3E}">
        <p14:creationId xmlns:p14="http://schemas.microsoft.com/office/powerpoint/2010/main" val="2483850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010400" cy="990600"/>
          </a:xfrm>
        </p:spPr>
        <p:txBody>
          <a:bodyPr>
            <a:noAutofit/>
          </a:bodyPr>
          <a:lstStyle/>
          <a:p>
            <a:pPr algn="ctr"/>
            <a:r>
              <a:rPr lang="en-US" dirty="0"/>
              <a:t>The Five Conflict Management Styles</a:t>
            </a:r>
          </a:p>
        </p:txBody>
      </p:sp>
      <p:graphicFrame>
        <p:nvGraphicFramePr>
          <p:cNvPr id="5" name="Diagram 4"/>
          <p:cNvGraphicFramePr/>
          <p:nvPr>
            <p:extLst>
              <p:ext uri="{D42A27DB-BD31-4B8C-83A1-F6EECF244321}">
                <p14:modId xmlns:p14="http://schemas.microsoft.com/office/powerpoint/2010/main" val="1293227013"/>
              </p:ext>
            </p:extLst>
          </p:nvPr>
        </p:nvGraphicFramePr>
        <p:xfrm>
          <a:off x="685800" y="1447800"/>
          <a:ext cx="77724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565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Assessment</a:t>
            </a:r>
          </a:p>
        </p:txBody>
      </p:sp>
      <p:sp>
        <p:nvSpPr>
          <p:cNvPr id="3" name="Content Placeholder 2"/>
          <p:cNvSpPr>
            <a:spLocks noGrp="1"/>
          </p:cNvSpPr>
          <p:nvPr>
            <p:ph idx="1"/>
          </p:nvPr>
        </p:nvSpPr>
        <p:spPr/>
        <p:txBody>
          <a:bodyPr/>
          <a:lstStyle/>
          <a:p>
            <a:pPr algn="ctr"/>
            <a:r>
              <a:rPr lang="en-US" dirty="0">
                <a:latin typeface="Arial" panose="020B0604020202020204" pitchFamily="34" charset="0"/>
                <a:cs typeface="Arial" panose="020B0604020202020204" pitchFamily="34" charset="0"/>
              </a:rPr>
              <a:t>Complete the self assessment to identify your dominant conflict management style.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35" y="2743200"/>
            <a:ext cx="3038318" cy="2014537"/>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4953000"/>
            <a:ext cx="1981200" cy="707886"/>
          </a:xfrm>
          <a:prstGeom prst="rect">
            <a:avLst/>
          </a:prstGeom>
          <a:noFill/>
        </p:spPr>
        <p:txBody>
          <a:bodyPr wrap="square" rtlCol="0">
            <a:spAutoFit/>
          </a:bodyPr>
          <a:lstStyle/>
          <a:p>
            <a:pPr algn="ctr"/>
            <a:r>
              <a:rPr lang="en-US" sz="2000" dirty="0">
                <a:solidFill>
                  <a:srgbClr val="FFCC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minutes to complete</a:t>
            </a:r>
          </a:p>
        </p:txBody>
      </p:sp>
    </p:spTree>
    <p:extLst>
      <p:ext uri="{BB962C8B-B14F-4D97-AF65-F5344CB8AC3E}">
        <p14:creationId xmlns:p14="http://schemas.microsoft.com/office/powerpoint/2010/main" val="38357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696200" cy="990600"/>
          </a:xfrm>
        </p:spPr>
        <p:txBody>
          <a:bodyPr>
            <a:noAutofit/>
          </a:bodyPr>
          <a:lstStyle/>
          <a:p>
            <a:pPr algn="ctr"/>
            <a:r>
              <a:rPr lang="en-US" spc="0" dirty="0"/>
              <a:t>Avoiding</a:t>
            </a:r>
          </a:p>
        </p:txBody>
      </p:sp>
      <p:sp>
        <p:nvSpPr>
          <p:cNvPr id="3" name="Rectangle 2"/>
          <p:cNvSpPr/>
          <p:nvPr/>
        </p:nvSpPr>
        <p:spPr>
          <a:xfrm>
            <a:off x="685800" y="1447800"/>
            <a:ext cx="3886200" cy="528884"/>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DEFINED</a:t>
            </a:r>
          </a:p>
        </p:txBody>
      </p:sp>
      <p:sp>
        <p:nvSpPr>
          <p:cNvPr id="16" name="Rectangle 15"/>
          <p:cNvSpPr/>
          <p:nvPr/>
        </p:nvSpPr>
        <p:spPr>
          <a:xfrm>
            <a:off x="685800" y="2684570"/>
            <a:ext cx="3886200" cy="46935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PROS &amp; CONS</a:t>
            </a:r>
          </a:p>
        </p:txBody>
      </p:sp>
      <p:sp>
        <p:nvSpPr>
          <p:cNvPr id="8" name="TextBox 7"/>
          <p:cNvSpPr txBox="1"/>
          <p:nvPr/>
        </p:nvSpPr>
        <p:spPr>
          <a:xfrm>
            <a:off x="685800" y="1976684"/>
            <a:ext cx="3886200" cy="707886"/>
          </a:xfrm>
          <a:prstGeom prst="rect">
            <a:avLst/>
          </a:prstGeom>
          <a:solidFill>
            <a:schemeClr val="accent4">
              <a:lumMod val="75000"/>
            </a:schemeClr>
          </a:solidFill>
        </p:spPr>
        <p:txBody>
          <a:bodyPr wrap="square" rtlCol="0">
            <a:spAutoFit/>
          </a:bodyPr>
          <a:lstStyle/>
          <a:p>
            <a:pPr algn="ct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conflict is avoided and not addressed.</a:t>
            </a:r>
          </a:p>
        </p:txBody>
      </p:sp>
      <p:sp>
        <p:nvSpPr>
          <p:cNvPr id="27" name="TextBox 26"/>
          <p:cNvSpPr txBox="1"/>
          <p:nvPr/>
        </p:nvSpPr>
        <p:spPr>
          <a:xfrm>
            <a:off x="685800" y="3153920"/>
            <a:ext cx="3886200" cy="2246769"/>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Allows time to focus on other issues</a:t>
            </a:r>
          </a:p>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Provides time to prepare before addressing the conflict</a:t>
            </a:r>
          </a:p>
          <a:p>
            <a:pPr marL="342900" indent="-342900">
              <a:buFont typeface="Arial" panose="020B0604020202020204" pitchFamily="34" charset="0"/>
              <a:buChar char="•"/>
            </a:pPr>
            <a:r>
              <a:rPr lang="en-US" sz="2000"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Feelings and views go unexpressed</a:t>
            </a:r>
          </a:p>
          <a:p>
            <a:pPr marL="342900" indent="-342900">
              <a:buFont typeface="Arial" panose="020B0604020202020204" pitchFamily="34" charset="0"/>
              <a:buChar char="•"/>
            </a:pPr>
            <a:r>
              <a:rPr lang="en-US" sz="2000"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conflict may escalate</a:t>
            </a:r>
          </a:p>
        </p:txBody>
      </p:sp>
      <p:pic>
        <p:nvPicPr>
          <p:cNvPr id="9" name="Picture 2">
            <a:hlinkClick r:id="rId3" action="ppaction://hlinkfile"/>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800600" y="2300810"/>
            <a:ext cx="3907875" cy="2188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6916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8"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idx="1"/>
          </p:nvPr>
        </p:nvSpPr>
        <p:spPr>
          <a:xfrm>
            <a:off x="1219200" y="1600200"/>
            <a:ext cx="6781800" cy="4525963"/>
          </a:xfrm>
        </p:spPr>
        <p:txBody>
          <a:bodyPr>
            <a:normAutofit/>
          </a:bodyPr>
          <a:lstStyle/>
          <a:p>
            <a:pPr algn="ctr"/>
            <a:endParaRPr lang="en-US" sz="3200" dirty="0"/>
          </a:p>
          <a:p>
            <a:pPr algn="ctr"/>
            <a:r>
              <a:rPr lang="en-US" sz="3200" dirty="0">
                <a:latin typeface="Arial" panose="020B0604020202020204" pitchFamily="34" charset="0"/>
                <a:cs typeface="Arial" panose="020B0604020202020204" pitchFamily="34" charset="0"/>
              </a:rPr>
              <a:t>Apply the five conflict management styles to effectively handle workplace conflicts.</a:t>
            </a:r>
          </a:p>
        </p:txBody>
      </p:sp>
    </p:spTree>
    <p:extLst>
      <p:ext uri="{BB962C8B-B14F-4D97-AF65-F5344CB8AC3E}">
        <p14:creationId xmlns:p14="http://schemas.microsoft.com/office/powerpoint/2010/main" val="2274069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696200" cy="990600"/>
          </a:xfrm>
        </p:spPr>
        <p:txBody>
          <a:bodyPr>
            <a:noAutofit/>
          </a:bodyPr>
          <a:lstStyle/>
          <a:p>
            <a:pPr algn="ctr"/>
            <a:r>
              <a:rPr lang="en-US" spc="0" dirty="0"/>
              <a:t>Competing (Dominating)</a:t>
            </a:r>
          </a:p>
        </p:txBody>
      </p:sp>
      <p:sp>
        <p:nvSpPr>
          <p:cNvPr id="3" name="Rectangle 2"/>
          <p:cNvSpPr/>
          <p:nvPr/>
        </p:nvSpPr>
        <p:spPr>
          <a:xfrm>
            <a:off x="533400" y="1155210"/>
            <a:ext cx="4191000" cy="528884"/>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DEFINED</a:t>
            </a:r>
          </a:p>
        </p:txBody>
      </p:sp>
      <p:sp>
        <p:nvSpPr>
          <p:cNvPr id="16" name="Rectangle 15"/>
          <p:cNvSpPr/>
          <p:nvPr/>
        </p:nvSpPr>
        <p:spPr>
          <a:xfrm>
            <a:off x="533400" y="2374410"/>
            <a:ext cx="4191000" cy="46935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PROS &amp; CONS</a:t>
            </a:r>
          </a:p>
        </p:txBody>
      </p:sp>
      <p:sp>
        <p:nvSpPr>
          <p:cNvPr id="8" name="TextBox 7"/>
          <p:cNvSpPr txBox="1"/>
          <p:nvPr/>
        </p:nvSpPr>
        <p:spPr>
          <a:xfrm>
            <a:off x="533400" y="1684677"/>
            <a:ext cx="4191000" cy="707886"/>
          </a:xfrm>
          <a:prstGeom prst="rect">
            <a:avLst/>
          </a:prstGeom>
          <a:solidFill>
            <a:schemeClr val="accent4">
              <a:lumMod val="75000"/>
            </a:schemeClr>
          </a:solidFill>
        </p:spPr>
        <p:txBody>
          <a:bodyPr wrap="square" rtlCol="0">
            <a:spAutoFit/>
          </a:bodyPr>
          <a:lstStyle/>
          <a:p>
            <a:pPr algn="ct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firm or assertive position is taken in the conflict.</a:t>
            </a:r>
          </a:p>
        </p:txBody>
      </p:sp>
      <p:sp>
        <p:nvSpPr>
          <p:cNvPr id="27" name="TextBox 26"/>
          <p:cNvSpPr txBox="1"/>
          <p:nvPr/>
        </p:nvSpPr>
        <p:spPr>
          <a:xfrm>
            <a:off x="533400" y="2852678"/>
            <a:ext cx="4191000" cy="2862322"/>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position may prevail</a:t>
            </a:r>
          </a:p>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Useful when there are time constraints</a:t>
            </a:r>
          </a:p>
          <a:p>
            <a:pPr marL="342900" indent="-342900">
              <a:buFont typeface="Arial" panose="020B0604020202020204" pitchFamily="34" charset="0"/>
              <a:buChar char="•"/>
            </a:pPr>
            <a:r>
              <a:rPr lang="en-US" sz="2000"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hurt or strain relationships</a:t>
            </a:r>
          </a:p>
          <a:p>
            <a:pPr marL="342900" indent="-342900">
              <a:buFont typeface="Arial" panose="020B0604020202020204" pitchFamily="34" charset="0"/>
              <a:buChar char="•"/>
            </a:pPr>
            <a:r>
              <a:rPr lang="en-US" sz="2000"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damage efforts to resolve future conflicts</a:t>
            </a:r>
          </a:p>
          <a:p>
            <a:pPr marL="342900" indent="-342900">
              <a:spcAft>
                <a:spcPts val="600"/>
              </a:spcAft>
              <a:buFont typeface="Arial" panose="020B0604020202020204" pitchFamily="34" charset="0"/>
              <a:buChar char="•"/>
            </a:pPr>
            <a:r>
              <a:rPr lang="en-US" sz="2000"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create resentment in the opposition when used frequently in less urgent situations</a:t>
            </a:r>
          </a:p>
        </p:txBody>
      </p:sp>
      <p:pic>
        <p:nvPicPr>
          <p:cNvPr id="9" name="Picture 2">
            <a:hlinkClick r:id="rId3" action="ppaction://hlinkfile"/>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05400" y="2255009"/>
            <a:ext cx="3514700" cy="2332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7193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8"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696200" cy="990600"/>
          </a:xfrm>
        </p:spPr>
        <p:txBody>
          <a:bodyPr>
            <a:noAutofit/>
          </a:bodyPr>
          <a:lstStyle/>
          <a:p>
            <a:pPr algn="ctr"/>
            <a:r>
              <a:rPr lang="en-US" spc="0" dirty="0"/>
              <a:t>Accommodating</a:t>
            </a:r>
          </a:p>
        </p:txBody>
      </p:sp>
      <p:sp>
        <p:nvSpPr>
          <p:cNvPr id="3" name="Rectangle 2"/>
          <p:cNvSpPr/>
          <p:nvPr/>
        </p:nvSpPr>
        <p:spPr>
          <a:xfrm>
            <a:off x="688039" y="1274736"/>
            <a:ext cx="3960161" cy="528884"/>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DEFINED</a:t>
            </a:r>
          </a:p>
        </p:txBody>
      </p:sp>
      <p:sp>
        <p:nvSpPr>
          <p:cNvPr id="16" name="Rectangle 15"/>
          <p:cNvSpPr/>
          <p:nvPr/>
        </p:nvSpPr>
        <p:spPr>
          <a:xfrm>
            <a:off x="688038" y="2849458"/>
            <a:ext cx="3960161" cy="46935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PROS &amp; CONS</a:t>
            </a:r>
          </a:p>
        </p:txBody>
      </p:sp>
      <p:sp>
        <p:nvSpPr>
          <p:cNvPr id="8" name="TextBox 7"/>
          <p:cNvSpPr txBox="1"/>
          <p:nvPr/>
        </p:nvSpPr>
        <p:spPr>
          <a:xfrm>
            <a:off x="688039" y="1833795"/>
            <a:ext cx="3960161" cy="1015663"/>
          </a:xfrm>
          <a:prstGeom prst="rect">
            <a:avLst/>
          </a:prstGeom>
          <a:solidFill>
            <a:schemeClr val="accent4">
              <a:lumMod val="75000"/>
            </a:schemeClr>
          </a:solidFill>
        </p:spPr>
        <p:txBody>
          <a:bodyPr wrap="square" rtlCol="0">
            <a:spAutoFit/>
          </a:bodyPr>
          <a:lstStyle/>
          <a:p>
            <a:pPr algn="ct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willingness to fully abandon one’s position or need to resolve the conflict.</a:t>
            </a:r>
          </a:p>
        </p:txBody>
      </p:sp>
      <p:sp>
        <p:nvSpPr>
          <p:cNvPr id="27" name="TextBox 26"/>
          <p:cNvSpPr txBox="1"/>
          <p:nvPr/>
        </p:nvSpPr>
        <p:spPr>
          <a:xfrm>
            <a:off x="688038" y="3318808"/>
            <a:ext cx="3960161" cy="1938992"/>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Relationships are maintained</a:t>
            </a:r>
          </a:p>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Conflict is resolved</a:t>
            </a:r>
          </a:p>
          <a:p>
            <a:pPr marL="342900" indent="-342900">
              <a:buFont typeface="Arial" panose="020B0604020202020204" pitchFamily="34" charset="0"/>
              <a:buChar char="•"/>
            </a:pPr>
            <a:r>
              <a:rPr lang="en-US" sz="2000"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Works against one’s interests or positions</a:t>
            </a:r>
          </a:p>
          <a:p>
            <a:pPr marL="342900" indent="-342900">
              <a:buFont typeface="Arial" panose="020B0604020202020204" pitchFamily="34" charset="0"/>
              <a:buChar char="•"/>
            </a:pPr>
            <a:r>
              <a:rPr lang="en-US" sz="2000"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become an expectation by the opposition</a:t>
            </a:r>
            <a:endParaRPr lang="en-US" sz="2000" dirty="0">
              <a:solidFill>
                <a:prstClr val="white"/>
              </a:solidFill>
            </a:endParaRPr>
          </a:p>
        </p:txBody>
      </p:sp>
      <p:pic>
        <p:nvPicPr>
          <p:cNvPr id="9" name="Picture 2">
            <a:hlinkClick r:id="rId3" action="ppaction://hlinkfile"/>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05400" y="1752600"/>
            <a:ext cx="3150627" cy="294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78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8"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696200" cy="990600"/>
          </a:xfrm>
        </p:spPr>
        <p:txBody>
          <a:bodyPr>
            <a:noAutofit/>
          </a:bodyPr>
          <a:lstStyle/>
          <a:p>
            <a:pPr algn="ctr"/>
            <a:r>
              <a:rPr lang="en-US" spc="0" dirty="0"/>
              <a:t>Compromising</a:t>
            </a:r>
          </a:p>
        </p:txBody>
      </p:sp>
      <p:sp>
        <p:nvSpPr>
          <p:cNvPr id="3" name="Rectangle 2"/>
          <p:cNvSpPr/>
          <p:nvPr/>
        </p:nvSpPr>
        <p:spPr>
          <a:xfrm>
            <a:off x="762000" y="1219200"/>
            <a:ext cx="4038600" cy="485477"/>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DEFINED</a:t>
            </a:r>
          </a:p>
        </p:txBody>
      </p:sp>
      <p:sp>
        <p:nvSpPr>
          <p:cNvPr id="16" name="Rectangle 15"/>
          <p:cNvSpPr/>
          <p:nvPr/>
        </p:nvSpPr>
        <p:spPr>
          <a:xfrm>
            <a:off x="762000" y="3048000"/>
            <a:ext cx="4038600" cy="46935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PROS &amp; CONS</a:t>
            </a:r>
          </a:p>
        </p:txBody>
      </p:sp>
      <p:sp>
        <p:nvSpPr>
          <p:cNvPr id="8" name="TextBox 7"/>
          <p:cNvSpPr txBox="1"/>
          <p:nvPr/>
        </p:nvSpPr>
        <p:spPr>
          <a:xfrm>
            <a:off x="762000" y="1713607"/>
            <a:ext cx="4038600" cy="1323439"/>
          </a:xfrm>
          <a:prstGeom prst="rect">
            <a:avLst/>
          </a:prstGeom>
          <a:solidFill>
            <a:schemeClr val="accent4">
              <a:lumMod val="75000"/>
            </a:schemeClr>
          </a:solidFill>
        </p:spPr>
        <p:txBody>
          <a:bodyPr wrap="square" rtlCol="0">
            <a:spAutoFit/>
          </a:bodyPr>
          <a:lstStyle/>
          <a:p>
            <a:pPr algn="ct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willingness to make some changes in your position with the expectation the opposition will do the same to resolve the conflict.</a:t>
            </a:r>
          </a:p>
        </p:txBody>
      </p:sp>
      <p:sp>
        <p:nvSpPr>
          <p:cNvPr id="27" name="TextBox 26"/>
          <p:cNvSpPr txBox="1"/>
          <p:nvPr/>
        </p:nvSpPr>
        <p:spPr>
          <a:xfrm>
            <a:off x="762000" y="3553605"/>
            <a:ext cx="4038600" cy="2246769"/>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conflict is resolved</a:t>
            </a:r>
          </a:p>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Parts of your view or position are intact </a:t>
            </a:r>
          </a:p>
          <a:p>
            <a:pPr marL="342900" indent="-342900">
              <a:buFont typeface="Arial" panose="020B0604020202020204" pitchFamily="34" charset="0"/>
              <a:buChar char="•"/>
            </a:pPr>
            <a:r>
              <a:rPr lang="en-US" sz="2000"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Resolution may be satisfactory-- but not satisfying</a:t>
            </a:r>
          </a:p>
          <a:p>
            <a:pPr marL="342900" indent="-342900">
              <a:buFont typeface="Arial" panose="020B0604020202020204" pitchFamily="34" charset="0"/>
              <a:buChar char="•"/>
            </a:pPr>
            <a:r>
              <a:rPr lang="en-US" sz="2000"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Lack of trust may remain between both parties</a:t>
            </a:r>
            <a:endParaRPr lang="en-US" sz="2000" dirty="0">
              <a:solidFill>
                <a:prstClr val="white"/>
              </a:solidFill>
            </a:endParaRPr>
          </a:p>
        </p:txBody>
      </p:sp>
      <p:pic>
        <p:nvPicPr>
          <p:cNvPr id="9" name="Picture 2">
            <a:hlinkClick r:id="rId3" action="ppaction://hlinkfile"/>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57800" y="1752600"/>
            <a:ext cx="2670147" cy="340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41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8"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78" y="152400"/>
            <a:ext cx="7696200" cy="990600"/>
          </a:xfrm>
        </p:spPr>
        <p:txBody>
          <a:bodyPr>
            <a:noAutofit/>
          </a:bodyPr>
          <a:lstStyle/>
          <a:p>
            <a:pPr algn="ctr"/>
            <a:r>
              <a:rPr lang="en-US" spc="0" dirty="0"/>
              <a:t>Collaborating</a:t>
            </a:r>
          </a:p>
        </p:txBody>
      </p:sp>
      <p:sp>
        <p:nvSpPr>
          <p:cNvPr id="3" name="Rectangle 2"/>
          <p:cNvSpPr/>
          <p:nvPr/>
        </p:nvSpPr>
        <p:spPr>
          <a:xfrm>
            <a:off x="533400" y="1348080"/>
            <a:ext cx="4495800" cy="485477"/>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effectLst>
                  <a:outerShdw blurRad="38100" dist="38100" dir="2700000" algn="tl">
                    <a:srgbClr val="000000">
                      <a:alpha val="43137"/>
                    </a:srgbClr>
                  </a:outerShdw>
                </a:effectLst>
              </a:rPr>
              <a:t>DEFINED</a:t>
            </a:r>
          </a:p>
        </p:txBody>
      </p:sp>
      <p:sp>
        <p:nvSpPr>
          <p:cNvPr id="16" name="Rectangle 15"/>
          <p:cNvSpPr/>
          <p:nvPr/>
        </p:nvSpPr>
        <p:spPr>
          <a:xfrm>
            <a:off x="533400" y="2861126"/>
            <a:ext cx="4495800" cy="46935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effectLst>
                  <a:outerShdw blurRad="38100" dist="38100" dir="2700000" algn="tl">
                    <a:srgbClr val="000000">
                      <a:alpha val="43137"/>
                    </a:srgbClr>
                  </a:outerShdw>
                </a:effectLst>
              </a:rPr>
              <a:t>PROS &amp; CONS</a:t>
            </a:r>
          </a:p>
        </p:txBody>
      </p:sp>
      <p:sp>
        <p:nvSpPr>
          <p:cNvPr id="8" name="TextBox 7"/>
          <p:cNvSpPr txBox="1"/>
          <p:nvPr/>
        </p:nvSpPr>
        <p:spPr>
          <a:xfrm>
            <a:off x="533400" y="1842487"/>
            <a:ext cx="4495800" cy="1015663"/>
          </a:xfrm>
          <a:prstGeom prst="rect">
            <a:avLst/>
          </a:prstGeom>
          <a:solidFill>
            <a:schemeClr val="accent4">
              <a:lumMod val="75000"/>
            </a:schemeClr>
          </a:solidFill>
        </p:spPr>
        <p:txBody>
          <a:bodyPr wrap="square" rtlCol="0">
            <a:spAutoFit/>
          </a:bodyPr>
          <a:lstStyle/>
          <a:p>
            <a:pPr algn="ct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Individual needs and goals are pooled towards a common goal of a win/win resolution by both parties.</a:t>
            </a:r>
          </a:p>
        </p:txBody>
      </p:sp>
      <p:sp>
        <p:nvSpPr>
          <p:cNvPr id="27" name="TextBox 26"/>
          <p:cNvSpPr txBox="1"/>
          <p:nvPr/>
        </p:nvSpPr>
        <p:spPr>
          <a:xfrm>
            <a:off x="533400" y="3330476"/>
            <a:ext cx="4495800" cy="2308324"/>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conflict is resolved and both parties are satisfied</a:t>
            </a:r>
          </a:p>
          <a:p>
            <a:pPr marL="342900" indent="-342900">
              <a:buFont typeface="Arial" panose="020B0604020202020204" pitchFamily="34" charset="0"/>
              <a:buChar char="•"/>
            </a:pPr>
            <a:r>
              <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chance for the conflict to remain resolved</a:t>
            </a:r>
          </a:p>
          <a:p>
            <a:pPr marL="342900" indent="-342900">
              <a:buFont typeface="Arial" panose="020B0604020202020204" pitchFamily="34" charset="0"/>
              <a:buChar char="•"/>
            </a:pPr>
            <a:r>
              <a:rPr lang="en-US"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require a large amount of time to reach consensus and resolution</a:t>
            </a:r>
          </a:p>
          <a:p>
            <a:pPr marL="342900" indent="-342900">
              <a:buFont typeface="Arial" panose="020B0604020202020204" pitchFamily="34" charset="0"/>
              <a:buChar char="•"/>
            </a:pPr>
            <a:r>
              <a:rPr lang="en-US"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Difficult when conflict require immediate resolution</a:t>
            </a:r>
          </a:p>
        </p:txBody>
      </p:sp>
      <p:pic>
        <p:nvPicPr>
          <p:cNvPr id="9" name="Picture 2">
            <a:hlinkClick r:id="rId3" action="ppaction://hlinkfile"/>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10200" y="2099126"/>
            <a:ext cx="3054361" cy="285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40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8"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reeform 3"/>
          <p:cNvSpPr/>
          <p:nvPr/>
        </p:nvSpPr>
        <p:spPr>
          <a:xfrm>
            <a:off x="2325876" y="1735899"/>
            <a:ext cx="5371014" cy="3140902"/>
          </a:xfrm>
          <a:custGeom>
            <a:avLst/>
            <a:gdLst>
              <a:gd name="connsiteX0" fmla="*/ 0 w 4472767"/>
              <a:gd name="connsiteY0" fmla="*/ 0 h 3792937"/>
              <a:gd name="connsiteX1" fmla="*/ 4472767 w 4472767"/>
              <a:gd name="connsiteY1" fmla="*/ 0 h 3792937"/>
              <a:gd name="connsiteX2" fmla="*/ 4472767 w 4472767"/>
              <a:gd name="connsiteY2" fmla="*/ 3792937 h 3792937"/>
              <a:gd name="connsiteX3" fmla="*/ 0 w 4472767"/>
              <a:gd name="connsiteY3" fmla="*/ 3792937 h 3792937"/>
              <a:gd name="connsiteX4" fmla="*/ 0 w 4472767"/>
              <a:gd name="connsiteY4" fmla="*/ 0 h 379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767" h="3792937">
                <a:moveTo>
                  <a:pt x="0" y="0"/>
                </a:moveTo>
                <a:lnTo>
                  <a:pt x="4472767" y="0"/>
                </a:lnTo>
                <a:lnTo>
                  <a:pt x="4472767" y="3792937"/>
                </a:lnTo>
                <a:lnTo>
                  <a:pt x="0" y="3792937"/>
                </a:lnTo>
                <a:lnTo>
                  <a:pt x="0" y="0"/>
                </a:lnTo>
                <a:close/>
              </a:path>
            </a:pathLst>
          </a:custGeom>
          <a:solidFill>
            <a:schemeClr val="accent1">
              <a:tint val="40000"/>
              <a:hueOff val="0"/>
              <a:satOff val="0"/>
              <a:lumOff val="0"/>
              <a:alpha val="2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5642" tIns="199136" rIns="199137" bIns="199136" numCol="1" spcCol="1270" anchor="ctr" anchorCtr="0">
            <a:noAutofit/>
          </a:bodyPr>
          <a:lstStyle/>
          <a:p>
            <a:pPr lvl="0" algn="l" defTabSz="1244600">
              <a:lnSpc>
                <a:spcPct val="90000"/>
              </a:lnSpc>
              <a:spcBef>
                <a:spcPct val="0"/>
              </a:spcBef>
              <a:spcAft>
                <a:spcPct val="35000"/>
              </a:spcAft>
            </a:pPr>
            <a:r>
              <a:rPr lang="en-US" sz="2800" kern="1200" dirty="0">
                <a:solidFill>
                  <a:schemeClr val="bg1"/>
                </a:solidFill>
                <a:latin typeface="Arial" panose="020B0604020202020204" pitchFamily="34" charset="0"/>
                <a:ea typeface="Tahoma" pitchFamily="34" charset="0"/>
                <a:cs typeface="Arial" panose="020B0604020202020204" pitchFamily="34" charset="0"/>
              </a:rPr>
              <a:t>Which style best reflects how you typically manage conflict?  How would you minimize the “cons” of the style?</a:t>
            </a:r>
            <a:endParaRPr lang="en-US" sz="2800" kern="1200" dirty="0">
              <a:latin typeface="Arial" panose="020B0604020202020204" pitchFamily="34" charset="0"/>
              <a:cs typeface="Arial" panose="020B0604020202020204" pitchFamily="34" charset="0"/>
            </a:endParaRPr>
          </a:p>
        </p:txBody>
      </p:sp>
      <p:sp>
        <p:nvSpPr>
          <p:cNvPr id="6" name="Freeform 5"/>
          <p:cNvSpPr/>
          <p:nvPr/>
        </p:nvSpPr>
        <p:spPr>
          <a:xfrm>
            <a:off x="685800" y="587812"/>
            <a:ext cx="2127126" cy="2291434"/>
          </a:xfrm>
          <a:custGeom>
            <a:avLst/>
            <a:gdLst>
              <a:gd name="connsiteX0" fmla="*/ 0 w 2127126"/>
              <a:gd name="connsiteY0" fmla="*/ 1145717 h 2291434"/>
              <a:gd name="connsiteX1" fmla="*/ 1063563 w 2127126"/>
              <a:gd name="connsiteY1" fmla="*/ 0 h 2291434"/>
              <a:gd name="connsiteX2" fmla="*/ 2127126 w 2127126"/>
              <a:gd name="connsiteY2" fmla="*/ 1145717 h 2291434"/>
              <a:gd name="connsiteX3" fmla="*/ 1063563 w 2127126"/>
              <a:gd name="connsiteY3" fmla="*/ 2291434 h 2291434"/>
              <a:gd name="connsiteX4" fmla="*/ 0 w 2127126"/>
              <a:gd name="connsiteY4" fmla="*/ 1145717 h 229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126" h="2291434">
                <a:moveTo>
                  <a:pt x="0" y="1145717"/>
                </a:moveTo>
                <a:cubicBezTo>
                  <a:pt x="0" y="512955"/>
                  <a:pt x="476173" y="0"/>
                  <a:pt x="1063563" y="0"/>
                </a:cubicBezTo>
                <a:cubicBezTo>
                  <a:pt x="1650953" y="0"/>
                  <a:pt x="2127126" y="512955"/>
                  <a:pt x="2127126" y="1145717"/>
                </a:cubicBezTo>
                <a:cubicBezTo>
                  <a:pt x="2127126" y="1778479"/>
                  <a:pt x="1650953" y="2291434"/>
                  <a:pt x="1063563" y="2291434"/>
                </a:cubicBezTo>
                <a:cubicBezTo>
                  <a:pt x="476173" y="2291434"/>
                  <a:pt x="0" y="1778479"/>
                  <a:pt x="0" y="1145717"/>
                </a:cubicBezTo>
                <a:close/>
              </a:path>
            </a:pathLst>
          </a:custGeom>
          <a:blipFill rotWithShape="0">
            <a:blip r:embed="rId3">
              <a:extLst>
                <a:ext uri="{BEBA8EAE-BF5A-486C-A8C5-ECC9F3942E4B}">
                  <a14:imgProps xmlns:a14="http://schemas.microsoft.com/office/drawing/2010/main">
                    <a14:imgLayer r:embed="rId4">
                      <a14:imgEffect>
                        <a14:brightnessContrast bright="-14000" contrast="-20000"/>
                      </a14:imgEffect>
                    </a14:imgLayer>
                  </a14:imgProps>
                </a:ext>
              </a:extLst>
            </a:blip>
            <a:stretch>
              <a:fillRect/>
            </a:stretch>
          </a:blipFill>
          <a:ln>
            <a:solidFill>
              <a:schemeClr val="accent6">
                <a:lumMod val="75000"/>
              </a:schemeClr>
            </a:solidFill>
          </a:ln>
          <a:effectLst>
            <a:glow rad="139700">
              <a:schemeClr val="accent6">
                <a:lumMod val="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311510" tIns="335573" rIns="311510" bIns="335573" numCol="1" spcCol="1270" anchor="ctr" anchorCtr="0">
            <a:noAutofit/>
          </a:bodyPr>
          <a:lstStyle/>
          <a:p>
            <a:pPr lvl="0" algn="ctr" defTabSz="1778000">
              <a:lnSpc>
                <a:spcPct val="90000"/>
              </a:lnSpc>
              <a:spcBef>
                <a:spcPct val="0"/>
              </a:spcBef>
              <a:spcAft>
                <a:spcPct val="35000"/>
              </a:spcAft>
            </a:pPr>
            <a:endParaRPr lang="en-US" sz="4000" kern="1200" spc="-150" dirty="0">
              <a:ln w="3175">
                <a:noFill/>
              </a:ln>
              <a:gradFill flip="none" rotWithShape="1">
                <a:gsLst>
                  <a:gs pos="0">
                    <a:schemeClr val="bg1"/>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endParaRPr>
          </a:p>
        </p:txBody>
      </p:sp>
      <p:sp>
        <p:nvSpPr>
          <p:cNvPr id="2" name="TextBox 1"/>
          <p:cNvSpPr txBox="1"/>
          <p:nvPr/>
        </p:nvSpPr>
        <p:spPr>
          <a:xfrm>
            <a:off x="3792984" y="824491"/>
            <a:ext cx="2362200" cy="830997"/>
          </a:xfrm>
          <a:prstGeom prst="rect">
            <a:avLst/>
          </a:prstGeom>
          <a:noFill/>
        </p:spPr>
        <p:txBody>
          <a:bodyPr wrap="square" rtlCol="0">
            <a:spAutoFit/>
          </a:bodyPr>
          <a:lstStyle/>
          <a:p>
            <a:pPr algn="ctr"/>
            <a:r>
              <a:rPr lang="en-US" sz="4800" spc="-150" dirty="0">
                <a:ln w="3175">
                  <a:noFill/>
                </a:ln>
                <a:gradFill flip="none" rotWithShape="1">
                  <a:gsLst>
                    <a:gs pos="0">
                      <a:prstClr val="white"/>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Reflect</a:t>
            </a:r>
          </a:p>
        </p:txBody>
      </p:sp>
    </p:spTree>
    <p:extLst>
      <p:ext uri="{BB962C8B-B14F-4D97-AF65-F5344CB8AC3E}">
        <p14:creationId xmlns:p14="http://schemas.microsoft.com/office/powerpoint/2010/main" val="1545718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46973" y="2505058"/>
            <a:ext cx="7284893" cy="1473944"/>
          </a:xfrm>
          <a:prstGeom prst="rect">
            <a:avLst/>
          </a:prstGeom>
          <a:solidFill>
            <a:schemeClr val="accent1">
              <a:tint val="40000"/>
              <a:hueOff val="0"/>
              <a:satOff val="0"/>
              <a:lumOff val="0"/>
              <a:alpha val="2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Rectangle 12"/>
          <p:cNvSpPr/>
          <p:nvPr/>
        </p:nvSpPr>
        <p:spPr>
          <a:xfrm>
            <a:off x="1246973" y="4953000"/>
            <a:ext cx="7284893" cy="771605"/>
          </a:xfrm>
          <a:prstGeom prst="rect">
            <a:avLst/>
          </a:prstGeom>
          <a:solidFill>
            <a:schemeClr val="accent1">
              <a:tint val="40000"/>
              <a:hueOff val="0"/>
              <a:satOff val="0"/>
              <a:lumOff val="0"/>
              <a:alpha val="2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1246973" y="3979002"/>
            <a:ext cx="7284893" cy="973998"/>
          </a:xfrm>
          <a:prstGeom prst="rect">
            <a:avLst/>
          </a:prstGeom>
          <a:solidFill>
            <a:schemeClr val="accent1">
              <a:tint val="40000"/>
              <a:hueOff val="0"/>
              <a:satOff val="0"/>
              <a:lumOff val="0"/>
              <a:alpha val="2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1246973" y="1305339"/>
            <a:ext cx="7284893" cy="1203410"/>
          </a:xfrm>
          <a:prstGeom prst="rect">
            <a:avLst/>
          </a:prstGeom>
          <a:solidFill>
            <a:schemeClr val="accent1">
              <a:tint val="40000"/>
              <a:hueOff val="0"/>
              <a:satOff val="0"/>
              <a:lumOff val="0"/>
              <a:alpha val="14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 name="Title 1"/>
          <p:cNvSpPr>
            <a:spLocks noGrp="1"/>
          </p:cNvSpPr>
          <p:nvPr>
            <p:ph type="title"/>
          </p:nvPr>
        </p:nvSpPr>
        <p:spPr>
          <a:xfrm>
            <a:off x="533400" y="288821"/>
            <a:ext cx="8229600" cy="1143000"/>
          </a:xfrm>
        </p:spPr>
        <p:txBody>
          <a:bodyPr/>
          <a:lstStyle/>
          <a:p>
            <a:r>
              <a:rPr lang="en-US" dirty="0"/>
              <a:t>Activity</a:t>
            </a:r>
          </a:p>
        </p:txBody>
      </p:sp>
      <p:sp>
        <p:nvSpPr>
          <p:cNvPr id="3" name="Content Placeholder 2"/>
          <p:cNvSpPr>
            <a:spLocks noGrp="1"/>
          </p:cNvSpPr>
          <p:nvPr>
            <p:ph idx="1"/>
          </p:nvPr>
        </p:nvSpPr>
        <p:spPr>
          <a:xfrm>
            <a:off x="1143000" y="2636837"/>
            <a:ext cx="7400505" cy="4678363"/>
          </a:xfrm>
        </p:spPr>
        <p:txBody>
          <a:bodyPr>
            <a:normAutofit/>
          </a:bodyPr>
          <a:lstStyle/>
          <a:p>
            <a:pPr algn="ctr">
              <a:spcBef>
                <a:spcPts val="0"/>
              </a:spcBef>
              <a:spcAft>
                <a:spcPts val="2400"/>
              </a:spcAft>
            </a:pPr>
            <a:r>
              <a:rPr lang="en-US" sz="2400" dirty="0"/>
              <a:t>“I see your point Fred in wanting a Friday due date versus Wednesday.  However, Friday is too late for me to review.  How about we agree to Thursday?”</a:t>
            </a:r>
          </a:p>
          <a:p>
            <a:pPr algn="ctr">
              <a:spcBef>
                <a:spcPts val="0"/>
              </a:spcBef>
              <a:spcAft>
                <a:spcPts val="1800"/>
              </a:spcAft>
            </a:pPr>
            <a:r>
              <a:rPr lang="en-US" sz="2400" dirty="0"/>
              <a:t>“I have plans for Friday night, but I suppose I can cover for you this time.”</a:t>
            </a:r>
          </a:p>
          <a:p>
            <a:pPr algn="ctr"/>
            <a:r>
              <a:rPr lang="en-US" sz="2400" dirty="0"/>
              <a:t>“There’s no way I’m going along with that!”</a:t>
            </a:r>
          </a:p>
          <a:p>
            <a:pPr algn="ctr"/>
            <a:endParaRPr lang="en-US" sz="2400" dirty="0"/>
          </a:p>
          <a:p>
            <a:pPr algn="ctr"/>
            <a:endParaRPr lang="en-US" sz="2400" dirty="0"/>
          </a:p>
        </p:txBody>
      </p:sp>
      <p:grpSp>
        <p:nvGrpSpPr>
          <p:cNvPr id="4" name="Group 3"/>
          <p:cNvGrpSpPr/>
          <p:nvPr/>
        </p:nvGrpSpPr>
        <p:grpSpPr>
          <a:xfrm>
            <a:off x="359078" y="429458"/>
            <a:ext cx="1371600" cy="1334406"/>
            <a:chOff x="457227" y="304803"/>
            <a:chExt cx="1976533" cy="2129208"/>
          </a:xfrm>
          <a:blipFill>
            <a:blip r:embed="rId3"/>
            <a:stretch>
              <a:fillRect/>
            </a:stretch>
          </a:blipFill>
        </p:grpSpPr>
        <p:sp>
          <p:nvSpPr>
            <p:cNvPr id="5" name="Oval 4"/>
            <p:cNvSpPr/>
            <p:nvPr/>
          </p:nvSpPr>
          <p:spPr>
            <a:xfrm>
              <a:off x="457227" y="304803"/>
              <a:ext cx="1976533" cy="2129208"/>
            </a:xfrm>
            <a:prstGeom prst="ellipse">
              <a:avLst/>
            </a:prstGeom>
            <a:grpFill/>
            <a:ln>
              <a:solidFill>
                <a:schemeClr val="accent6">
                  <a:lumMod val="75000"/>
                </a:schemeClr>
              </a:solidFill>
            </a:ln>
            <a:effectLst>
              <a:glow rad="139700">
                <a:schemeClr val="accent6">
                  <a:lumMod val="75000"/>
                  <a:alpha val="40000"/>
                </a:schemeClr>
              </a:glow>
            </a:effectLst>
          </p:spPr>
          <p:style>
            <a:lnRef idx="2">
              <a:scrgbClr r="0" g="0" b="0"/>
            </a:lnRef>
            <a:fillRef idx="1">
              <a:scrgbClr r="0" g="0" b="0"/>
            </a:fillRef>
            <a:effectRef idx="0">
              <a:scrgbClr r="0" g="0" b="0"/>
            </a:effectRef>
            <a:fontRef idx="minor">
              <a:schemeClr val="lt1"/>
            </a:fontRef>
          </p:style>
        </p:sp>
        <p:sp>
          <p:nvSpPr>
            <p:cNvPr id="6" name="Oval 4"/>
            <p:cNvSpPr/>
            <p:nvPr/>
          </p:nvSpPr>
          <p:spPr>
            <a:xfrm>
              <a:off x="746684" y="616618"/>
              <a:ext cx="1397619" cy="15055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spc="-150" dirty="0">
                <a:ln w="3175">
                  <a:noFill/>
                </a:ln>
                <a:gradFill flip="none" rotWithShape="1">
                  <a:gsLst>
                    <a:gs pos="0">
                      <a:schemeClr val="bg1"/>
                    </a:gs>
                    <a:gs pos="53000">
                      <a:srgbClr val="FFFF99"/>
                    </a:gs>
                    <a:gs pos="98000">
                      <a:srgbClr val="F6AE1E"/>
                    </a:gs>
                  </a:gsLst>
                  <a:lin ang="5400000" scaled="0"/>
                  <a:tileRect/>
                </a:gradFill>
                <a:effectLst>
                  <a:outerShdw blurRad="38100" dist="38100" dir="2700000" algn="tl" rotWithShape="0">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p:txBody>
        </p:sp>
      </p:grpSp>
      <p:sp>
        <p:nvSpPr>
          <p:cNvPr id="12" name="Rectangle 11"/>
          <p:cNvSpPr/>
          <p:nvPr/>
        </p:nvSpPr>
        <p:spPr>
          <a:xfrm>
            <a:off x="1473040" y="1431821"/>
            <a:ext cx="7086599" cy="10764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99136" rIns="199136" bIns="199136" numCol="1" spcCol="1270" anchor="ctr" anchorCtr="0">
            <a:noAutofit/>
          </a:bodyPr>
          <a:lstStyle/>
          <a:p>
            <a:pPr lvl="0" algn="ctr" defTabSz="1244600">
              <a:lnSpc>
                <a:spcPct val="90000"/>
              </a:lnSpc>
              <a:spcBef>
                <a:spcPct val="0"/>
              </a:spcBef>
              <a:spcAft>
                <a:spcPct val="35000"/>
              </a:spcAft>
            </a:pPr>
            <a:r>
              <a:rPr lang="en-US" sz="2000" kern="1200" dirty="0">
                <a:solidFill>
                  <a:srgbClr val="FFDB43"/>
                </a:solidFill>
                <a:effectLst>
                  <a:outerShdw blurRad="38100" dist="38100" dir="2700000" algn="tl">
                    <a:srgbClr val="000000">
                      <a:alpha val="43137"/>
                    </a:srgbClr>
                  </a:outerShdw>
                </a:effectLst>
                <a:latin typeface="Arial" panose="020B0604020202020204" pitchFamily="34" charset="0"/>
                <a:ea typeface="Tahoma" pitchFamily="34" charset="0"/>
                <a:cs typeface="Arial" panose="020B0604020202020204" pitchFamily="34" charset="0"/>
              </a:rPr>
              <a:t>Locate the Exercise on page 5 in the participant guide. Identify which conflict management style is being used in the following statements:</a:t>
            </a:r>
            <a:endParaRPr lang="en-US" sz="2000" kern="1200" dirty="0">
              <a:solidFill>
                <a:srgbClr val="FFDB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013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 #3</a:t>
            </a:r>
          </a:p>
        </p:txBody>
      </p:sp>
      <p:sp>
        <p:nvSpPr>
          <p:cNvPr id="3" name="Content Placeholder 2"/>
          <p:cNvSpPr>
            <a:spLocks noGrp="1"/>
          </p:cNvSpPr>
          <p:nvPr>
            <p:ph idx="1"/>
          </p:nvPr>
        </p:nvSpPr>
        <p:spPr/>
        <p:txBody>
          <a:bodyPr/>
          <a:lstStyle/>
          <a:p>
            <a:r>
              <a:rPr lang="en-US" dirty="0"/>
              <a:t>Right conflict management style for the right conflict situation</a:t>
            </a:r>
          </a:p>
        </p:txBody>
      </p:sp>
    </p:spTree>
    <p:extLst>
      <p:ext uri="{BB962C8B-B14F-4D97-AF65-F5344CB8AC3E}">
        <p14:creationId xmlns:p14="http://schemas.microsoft.com/office/powerpoint/2010/main" val="3661192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65" y="29817"/>
            <a:ext cx="8229600" cy="1143000"/>
          </a:xfrm>
        </p:spPr>
        <p:txBody>
          <a:bodyPr/>
          <a:lstStyle/>
          <a:p>
            <a:r>
              <a:rPr lang="en-US" dirty="0"/>
              <a:t>Which Style is Appropriate?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235" y="1806236"/>
            <a:ext cx="1903306" cy="1198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496" y="1295400"/>
            <a:ext cx="1317757" cy="1219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534" y="3736761"/>
            <a:ext cx="1143000" cy="1494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3835" y="1715610"/>
            <a:ext cx="1482199" cy="1379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Up Arrow 3"/>
          <p:cNvSpPr/>
          <p:nvPr/>
        </p:nvSpPr>
        <p:spPr>
          <a:xfrm rot="17788887">
            <a:off x="3288762" y="3900353"/>
            <a:ext cx="531706" cy="2075495"/>
          </a:xfrm>
          <a:prstGeom prst="upArrow">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Up Arrow 12"/>
          <p:cNvSpPr/>
          <p:nvPr/>
        </p:nvSpPr>
        <p:spPr>
          <a:xfrm rot="19754765">
            <a:off x="3712866" y="3397995"/>
            <a:ext cx="531706" cy="2264056"/>
          </a:xfrm>
          <a:prstGeom prst="upArrow">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Up Arrow 13"/>
          <p:cNvSpPr/>
          <p:nvPr/>
        </p:nvSpPr>
        <p:spPr>
          <a:xfrm>
            <a:off x="4358700" y="3124200"/>
            <a:ext cx="531706" cy="2209800"/>
          </a:xfrm>
          <a:prstGeom prst="upArrow">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Up Arrow 14"/>
          <p:cNvSpPr/>
          <p:nvPr/>
        </p:nvSpPr>
        <p:spPr>
          <a:xfrm rot="2366308">
            <a:off x="5074545" y="3376017"/>
            <a:ext cx="531706" cy="2310728"/>
          </a:xfrm>
          <a:prstGeom prst="upArrow">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Up Arrow 15"/>
          <p:cNvSpPr/>
          <p:nvPr/>
        </p:nvSpPr>
        <p:spPr>
          <a:xfrm rot="3908787">
            <a:off x="5492163" y="3907206"/>
            <a:ext cx="531706" cy="2220623"/>
          </a:xfrm>
          <a:prstGeom prst="upArrow">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7877"/>
          <a:stretch/>
        </p:blipFill>
        <p:spPr bwMode="auto">
          <a:xfrm>
            <a:off x="3733264" y="4362622"/>
            <a:ext cx="1848571" cy="143329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2077" y="5181083"/>
            <a:ext cx="1371600" cy="307777"/>
          </a:xfrm>
          <a:prstGeom prst="rect">
            <a:avLst/>
          </a:prstGeom>
          <a:noFill/>
        </p:spPr>
        <p:txBody>
          <a:bodyPr wrap="square" rtlCol="0">
            <a:spAutoFit/>
          </a:bodyPr>
          <a:lstStyle/>
          <a:p>
            <a:pPr algn="ctr"/>
            <a:r>
              <a:rPr lang="en-US" sz="1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Competing</a:t>
            </a:r>
          </a:p>
        </p:txBody>
      </p:sp>
      <p:sp>
        <p:nvSpPr>
          <p:cNvPr id="19" name="TextBox 18"/>
          <p:cNvSpPr txBox="1"/>
          <p:nvPr/>
        </p:nvSpPr>
        <p:spPr>
          <a:xfrm>
            <a:off x="1428088" y="3189322"/>
            <a:ext cx="1371600" cy="307777"/>
          </a:xfrm>
          <a:prstGeom prst="rect">
            <a:avLst/>
          </a:prstGeom>
          <a:noFill/>
        </p:spPr>
        <p:txBody>
          <a:bodyPr wrap="square" rtlCol="0">
            <a:spAutoFit/>
          </a:bodyPr>
          <a:lstStyle/>
          <a:p>
            <a:pPr algn="ctr"/>
            <a:r>
              <a:rPr lang="en-US" sz="1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Avoiding</a:t>
            </a:r>
          </a:p>
        </p:txBody>
      </p:sp>
      <p:sp>
        <p:nvSpPr>
          <p:cNvPr id="20" name="TextBox 19"/>
          <p:cNvSpPr txBox="1"/>
          <p:nvPr/>
        </p:nvSpPr>
        <p:spPr>
          <a:xfrm>
            <a:off x="3852951" y="2635388"/>
            <a:ext cx="1652684" cy="307777"/>
          </a:xfrm>
          <a:prstGeom prst="rect">
            <a:avLst/>
          </a:prstGeom>
          <a:noFill/>
        </p:spPr>
        <p:txBody>
          <a:bodyPr wrap="square" rtlCol="0">
            <a:spAutoFit/>
          </a:bodyPr>
          <a:lstStyle/>
          <a:p>
            <a:pPr algn="ctr"/>
            <a:r>
              <a:rPr lang="en-US" sz="1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Accommodating</a:t>
            </a:r>
          </a:p>
        </p:txBody>
      </p:sp>
      <p:sp>
        <p:nvSpPr>
          <p:cNvPr id="21" name="TextBox 20"/>
          <p:cNvSpPr txBox="1"/>
          <p:nvPr/>
        </p:nvSpPr>
        <p:spPr>
          <a:xfrm>
            <a:off x="6437218" y="3220100"/>
            <a:ext cx="1371600" cy="307777"/>
          </a:xfrm>
          <a:prstGeom prst="rect">
            <a:avLst/>
          </a:prstGeom>
          <a:noFill/>
        </p:spPr>
        <p:txBody>
          <a:bodyPr wrap="square" rtlCol="0">
            <a:spAutoFit/>
          </a:bodyPr>
          <a:lstStyle/>
          <a:p>
            <a:pPr algn="ctr"/>
            <a:r>
              <a:rPr lang="en-US" sz="1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Collaborating</a:t>
            </a:r>
          </a:p>
        </p:txBody>
      </p:sp>
      <p:sp>
        <p:nvSpPr>
          <p:cNvPr id="22" name="TextBox 21"/>
          <p:cNvSpPr txBox="1"/>
          <p:nvPr/>
        </p:nvSpPr>
        <p:spPr>
          <a:xfrm>
            <a:off x="7084933" y="5423763"/>
            <a:ext cx="1468701" cy="307777"/>
          </a:xfrm>
          <a:prstGeom prst="rect">
            <a:avLst/>
          </a:prstGeom>
          <a:noFill/>
        </p:spPr>
        <p:txBody>
          <a:bodyPr wrap="square" rtlCol="0">
            <a:spAutoFit/>
          </a:bodyPr>
          <a:lstStyle/>
          <a:p>
            <a:pPr algn="ctr"/>
            <a:r>
              <a:rPr lang="en-US" sz="1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Compromising</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771532"/>
            <a:ext cx="1901957" cy="1262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1284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696200" cy="990600"/>
          </a:xfrm>
        </p:spPr>
        <p:txBody>
          <a:bodyPr>
            <a:noAutofit/>
          </a:bodyPr>
          <a:lstStyle/>
          <a:p>
            <a:pPr algn="ctr"/>
            <a:r>
              <a:rPr lang="en-US" spc="0" dirty="0"/>
              <a:t>Determining the Right Style</a:t>
            </a:r>
          </a:p>
        </p:txBody>
      </p:sp>
      <p:sp>
        <p:nvSpPr>
          <p:cNvPr id="18" name="Rectangle 17"/>
          <p:cNvSpPr/>
          <p:nvPr/>
        </p:nvSpPr>
        <p:spPr>
          <a:xfrm>
            <a:off x="2057400" y="4060928"/>
            <a:ext cx="4419600" cy="381407"/>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BEST USES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493" y="1905000"/>
            <a:ext cx="2675226" cy="1498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8" name="TextBox 27"/>
          <p:cNvSpPr txBox="1"/>
          <p:nvPr/>
        </p:nvSpPr>
        <p:spPr>
          <a:xfrm>
            <a:off x="2057400" y="4467761"/>
            <a:ext cx="4419600" cy="1323439"/>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conflict is minor and not worth addressing</a:t>
            </a:r>
          </a:p>
          <a:p>
            <a:pPr marL="342900"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 are not prepared to address the conflict at the moment</a:t>
            </a:r>
          </a:p>
        </p:txBody>
      </p:sp>
      <p:sp>
        <p:nvSpPr>
          <p:cNvPr id="3" name="TextBox 2"/>
          <p:cNvSpPr txBox="1"/>
          <p:nvPr/>
        </p:nvSpPr>
        <p:spPr>
          <a:xfrm>
            <a:off x="3122306" y="1143000"/>
            <a:ext cx="2133600" cy="523220"/>
          </a:xfrm>
          <a:prstGeom prst="rect">
            <a:avLst/>
          </a:prstGeom>
          <a:noFill/>
        </p:spPr>
        <p:txBody>
          <a:bodyPr wrap="square" rtlCol="0">
            <a:spAutoFit/>
          </a:bodyPr>
          <a:lstStyle/>
          <a:p>
            <a:pPr algn="ctr"/>
            <a:r>
              <a:rPr lang="en-US" sz="2800" b="1" dirty="0">
                <a:solidFill>
                  <a:srgbClr val="F79646">
                    <a:lumMod val="40000"/>
                    <a:lumOff val="6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Avoiding</a:t>
            </a:r>
          </a:p>
        </p:txBody>
      </p:sp>
      <p:sp>
        <p:nvSpPr>
          <p:cNvPr id="4" name="Rectangle 3"/>
          <p:cNvSpPr/>
          <p:nvPr/>
        </p:nvSpPr>
        <p:spPr>
          <a:xfrm>
            <a:off x="1524000" y="3684009"/>
            <a:ext cx="55626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198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78" y="125895"/>
            <a:ext cx="7696200" cy="990600"/>
          </a:xfrm>
        </p:spPr>
        <p:txBody>
          <a:bodyPr>
            <a:noAutofit/>
          </a:bodyPr>
          <a:lstStyle/>
          <a:p>
            <a:r>
              <a:rPr lang="en-US" spc="0" dirty="0"/>
              <a:t>Determining the Right Style</a:t>
            </a:r>
          </a:p>
        </p:txBody>
      </p:sp>
      <p:sp>
        <p:nvSpPr>
          <p:cNvPr id="18" name="Rectangle 17"/>
          <p:cNvSpPr/>
          <p:nvPr/>
        </p:nvSpPr>
        <p:spPr>
          <a:xfrm>
            <a:off x="2686878" y="4060928"/>
            <a:ext cx="3733800" cy="381407"/>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BEST USES</a:t>
            </a:r>
          </a:p>
        </p:txBody>
      </p:sp>
      <p:sp>
        <p:nvSpPr>
          <p:cNvPr id="28" name="TextBox 27"/>
          <p:cNvSpPr txBox="1"/>
          <p:nvPr/>
        </p:nvSpPr>
        <p:spPr>
          <a:xfrm>
            <a:off x="2686878" y="4467761"/>
            <a:ext cx="3733800" cy="1323439"/>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sz="2000" dirty="0">
                <a:solidFill>
                  <a:prstClr val="white"/>
                </a:solidFill>
              </a:rPr>
              <a:t>The issue is critical and is of high importance to you</a:t>
            </a:r>
          </a:p>
          <a:p>
            <a:pPr marL="342900" indent="-342900">
              <a:buFont typeface="Arial" panose="020B0604020202020204" pitchFamily="34" charset="0"/>
              <a:buChar char="•"/>
            </a:pPr>
            <a:r>
              <a:rPr lang="en-US" sz="2000" dirty="0">
                <a:solidFill>
                  <a:prstClr val="white"/>
                </a:solidFill>
              </a:rPr>
              <a:t>The conflict is urgent and needs immediate resolution</a:t>
            </a:r>
          </a:p>
        </p:txBody>
      </p:sp>
      <p:sp>
        <p:nvSpPr>
          <p:cNvPr id="7" name="TextBox 6"/>
          <p:cNvSpPr txBox="1"/>
          <p:nvPr/>
        </p:nvSpPr>
        <p:spPr>
          <a:xfrm>
            <a:off x="3486978" y="1219200"/>
            <a:ext cx="2133600" cy="523220"/>
          </a:xfrm>
          <a:prstGeom prst="rect">
            <a:avLst/>
          </a:prstGeom>
          <a:noFill/>
        </p:spPr>
        <p:txBody>
          <a:bodyPr wrap="square" rtlCol="0">
            <a:spAutoFit/>
          </a:bodyPr>
          <a:lstStyle/>
          <a:p>
            <a:pPr algn="ctr"/>
            <a:r>
              <a:rPr lang="en-US" sz="2800" b="1" dirty="0">
                <a:solidFill>
                  <a:srgbClr val="F79646">
                    <a:lumMod val="40000"/>
                    <a:lumOff val="6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Competing</a:t>
            </a:r>
          </a:p>
        </p:txBody>
      </p:sp>
      <p:sp>
        <p:nvSpPr>
          <p:cNvPr id="8" name="Rectangle 7"/>
          <p:cNvSpPr/>
          <p:nvPr/>
        </p:nvSpPr>
        <p:spPr>
          <a:xfrm>
            <a:off x="1772478" y="3836409"/>
            <a:ext cx="55626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213" y="1905000"/>
            <a:ext cx="2681130" cy="177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5496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010400" cy="990600"/>
          </a:xfrm>
        </p:spPr>
        <p:txBody>
          <a:bodyPr>
            <a:normAutofit fontScale="90000"/>
          </a:bodyPr>
          <a:lstStyle/>
          <a:p>
            <a:r>
              <a:rPr lang="en-US" spc="0" dirty="0"/>
              <a:t>WIIFM</a:t>
            </a:r>
            <a:br>
              <a:rPr lang="en-US" spc="0" dirty="0"/>
            </a:br>
            <a:r>
              <a:rPr lang="en-US" spc="0" dirty="0"/>
              <a:t>(What’s in it for me?)</a:t>
            </a:r>
          </a:p>
        </p:txBody>
      </p:sp>
      <p:sp>
        <p:nvSpPr>
          <p:cNvPr id="3" name="Content Placeholder 2"/>
          <p:cNvSpPr>
            <a:spLocks noGrp="1"/>
          </p:cNvSpPr>
          <p:nvPr>
            <p:ph idx="1"/>
          </p:nvPr>
        </p:nvSpPr>
        <p:spPr>
          <a:xfrm>
            <a:off x="990600" y="1447800"/>
            <a:ext cx="6858000" cy="4525963"/>
          </a:xfrm>
        </p:spPr>
        <p:txBody>
          <a:bodyPr/>
          <a:lstStyle/>
          <a:p>
            <a:pPr algn="ctr"/>
            <a:endParaRPr lang="en-US" sz="2800" dirty="0"/>
          </a:p>
          <a:p>
            <a:pPr algn="ctr"/>
            <a:endParaRPr lang="en-US" sz="2800" dirty="0"/>
          </a:p>
          <a:p>
            <a:pPr algn="ctr"/>
            <a:r>
              <a:rPr lang="en-US" sz="3600" i="1" dirty="0">
                <a:latin typeface="+mj-lt"/>
              </a:rPr>
              <a:t>You will gain information  that will help you to manage conflicts.</a:t>
            </a:r>
          </a:p>
        </p:txBody>
      </p:sp>
    </p:spTree>
    <p:extLst>
      <p:ext uri="{BB962C8B-B14F-4D97-AF65-F5344CB8AC3E}">
        <p14:creationId xmlns:p14="http://schemas.microsoft.com/office/powerpoint/2010/main" val="2531057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5956"/>
            <a:ext cx="7696200" cy="990600"/>
          </a:xfrm>
        </p:spPr>
        <p:txBody>
          <a:bodyPr>
            <a:noAutofit/>
          </a:bodyPr>
          <a:lstStyle/>
          <a:p>
            <a:r>
              <a:rPr lang="en-US" spc="0" dirty="0"/>
              <a:t>Determining the Right Style</a:t>
            </a:r>
          </a:p>
        </p:txBody>
      </p:sp>
      <p:sp>
        <p:nvSpPr>
          <p:cNvPr id="18" name="Rectangle 17"/>
          <p:cNvSpPr/>
          <p:nvPr/>
        </p:nvSpPr>
        <p:spPr>
          <a:xfrm>
            <a:off x="1810578" y="3563021"/>
            <a:ext cx="5486400" cy="381407"/>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BEST USES</a:t>
            </a:r>
          </a:p>
        </p:txBody>
      </p:sp>
      <p:sp>
        <p:nvSpPr>
          <p:cNvPr id="28" name="TextBox 27"/>
          <p:cNvSpPr txBox="1"/>
          <p:nvPr/>
        </p:nvSpPr>
        <p:spPr>
          <a:xfrm>
            <a:off x="1810578" y="3944428"/>
            <a:ext cx="5486400" cy="1938992"/>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sz="2000" dirty="0">
                <a:solidFill>
                  <a:prstClr val="white"/>
                </a:solidFill>
              </a:rPr>
              <a:t>The issue is of minor importance to you</a:t>
            </a:r>
          </a:p>
          <a:p>
            <a:pPr marL="342900" indent="-342900">
              <a:buFont typeface="Arial" panose="020B0604020202020204" pitchFamily="34" charset="0"/>
              <a:buChar char="•"/>
            </a:pPr>
            <a:r>
              <a:rPr lang="en-US" sz="2000" dirty="0">
                <a:solidFill>
                  <a:prstClr val="white"/>
                </a:solidFill>
              </a:rPr>
              <a:t>When peace and maintaining working relationship are more important than the issue</a:t>
            </a:r>
          </a:p>
          <a:p>
            <a:pPr marL="342900" indent="-342900">
              <a:buFont typeface="Arial" panose="020B0604020202020204" pitchFamily="34" charset="0"/>
              <a:buChar char="•"/>
            </a:pPr>
            <a:r>
              <a:rPr lang="en-US" sz="2000" dirty="0">
                <a:solidFill>
                  <a:prstClr val="white"/>
                </a:solidFill>
              </a:rPr>
              <a:t>You accommodate on a minor issue to gain leverage on issue/conflict that is more important to you </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4721" y="1562470"/>
            <a:ext cx="1718115" cy="1593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467678" y="3344730"/>
            <a:ext cx="6172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182178" y="990600"/>
            <a:ext cx="2743200" cy="461665"/>
          </a:xfrm>
          <a:prstGeom prst="rect">
            <a:avLst/>
          </a:prstGeom>
          <a:noFill/>
        </p:spPr>
        <p:txBody>
          <a:bodyPr wrap="square" rtlCol="0">
            <a:spAutoFit/>
          </a:bodyPr>
          <a:lstStyle/>
          <a:p>
            <a:pPr algn="ctr"/>
            <a:r>
              <a:rPr lang="en-US" sz="2400" b="1" dirty="0">
                <a:solidFill>
                  <a:srgbClr val="F79646">
                    <a:lumMod val="40000"/>
                    <a:lumOff val="6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Accommodating</a:t>
            </a:r>
          </a:p>
        </p:txBody>
      </p:sp>
    </p:spTree>
    <p:extLst>
      <p:ext uri="{BB962C8B-B14F-4D97-AF65-F5344CB8AC3E}">
        <p14:creationId xmlns:p14="http://schemas.microsoft.com/office/powerpoint/2010/main" val="10192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2644"/>
            <a:ext cx="7696200" cy="990600"/>
          </a:xfrm>
        </p:spPr>
        <p:txBody>
          <a:bodyPr>
            <a:noAutofit/>
          </a:bodyPr>
          <a:lstStyle/>
          <a:p>
            <a:r>
              <a:rPr lang="en-US" spc="0" dirty="0"/>
              <a:t>Determining the Right Style</a:t>
            </a:r>
          </a:p>
        </p:txBody>
      </p:sp>
      <p:sp>
        <p:nvSpPr>
          <p:cNvPr id="18" name="Rectangle 17"/>
          <p:cNvSpPr/>
          <p:nvPr/>
        </p:nvSpPr>
        <p:spPr>
          <a:xfrm>
            <a:off x="1989483" y="3809473"/>
            <a:ext cx="5105400" cy="381407"/>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BEST USES</a:t>
            </a:r>
          </a:p>
        </p:txBody>
      </p:sp>
      <p:sp>
        <p:nvSpPr>
          <p:cNvPr id="28" name="TextBox 27"/>
          <p:cNvSpPr txBox="1"/>
          <p:nvPr/>
        </p:nvSpPr>
        <p:spPr>
          <a:xfrm>
            <a:off x="1989483" y="4216306"/>
            <a:ext cx="5105400" cy="1631216"/>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sz="2000" dirty="0">
                <a:solidFill>
                  <a:prstClr val="white"/>
                </a:solidFill>
              </a:rPr>
              <a:t>When positions are far apart and a resolution must be made</a:t>
            </a:r>
          </a:p>
          <a:p>
            <a:pPr marL="342900" indent="-342900">
              <a:buFont typeface="Arial" panose="020B0604020202020204" pitchFamily="34" charset="0"/>
              <a:buChar char="•"/>
            </a:pPr>
            <a:r>
              <a:rPr lang="en-US" sz="2000" dirty="0">
                <a:solidFill>
                  <a:prstClr val="white"/>
                </a:solidFill>
              </a:rPr>
              <a:t>The cost of the conflict is more than the cost of modifying your stance in the conflict</a:t>
            </a:r>
          </a:p>
          <a:p>
            <a:pPr marL="342900" indent="-342900">
              <a:buFont typeface="Arial" panose="020B0604020202020204" pitchFamily="34" charset="0"/>
              <a:buChar char="•"/>
            </a:pPr>
            <a:r>
              <a:rPr lang="en-US" sz="2000" dirty="0">
                <a:solidFill>
                  <a:prstClr val="white"/>
                </a:solidFill>
              </a:rPr>
              <a:t>Valid points exist between both parties</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9160" y="1580322"/>
            <a:ext cx="1266047" cy="1659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3364617" y="1058590"/>
            <a:ext cx="2355132" cy="461665"/>
          </a:xfrm>
          <a:prstGeom prst="rect">
            <a:avLst/>
          </a:prstGeom>
        </p:spPr>
        <p:txBody>
          <a:bodyPr wrap="none">
            <a:spAutoFit/>
          </a:bodyPr>
          <a:lstStyle/>
          <a:p>
            <a:r>
              <a:rPr lang="en-US" sz="2400" b="1" dirty="0">
                <a:solidFill>
                  <a:srgbClr val="F79646">
                    <a:lumMod val="40000"/>
                    <a:lumOff val="6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Compromising</a:t>
            </a:r>
            <a:endParaRPr lang="en-US" sz="2400" dirty="0">
              <a:solidFill>
                <a:prstClr val="black"/>
              </a:solidFill>
            </a:endParaRPr>
          </a:p>
        </p:txBody>
      </p:sp>
      <p:sp>
        <p:nvSpPr>
          <p:cNvPr id="7" name="Rectangle 6"/>
          <p:cNvSpPr/>
          <p:nvPr/>
        </p:nvSpPr>
        <p:spPr>
          <a:xfrm>
            <a:off x="1646583" y="3514982"/>
            <a:ext cx="5791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1804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183" y="112644"/>
            <a:ext cx="7696200" cy="990600"/>
          </a:xfrm>
        </p:spPr>
        <p:txBody>
          <a:bodyPr>
            <a:noAutofit/>
          </a:bodyPr>
          <a:lstStyle/>
          <a:p>
            <a:r>
              <a:rPr lang="en-US" spc="0" dirty="0"/>
              <a:t>Determining the Right Style</a:t>
            </a:r>
          </a:p>
        </p:txBody>
      </p:sp>
      <p:sp>
        <p:nvSpPr>
          <p:cNvPr id="18" name="Rectangle 17"/>
          <p:cNvSpPr/>
          <p:nvPr/>
        </p:nvSpPr>
        <p:spPr>
          <a:xfrm>
            <a:off x="2332383" y="3936874"/>
            <a:ext cx="4495800" cy="381407"/>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064A2">
                    <a:lumMod val="50000"/>
                  </a:srgbClr>
                </a:solidFill>
              </a:rPr>
              <a:t>BEST USES</a:t>
            </a:r>
          </a:p>
        </p:txBody>
      </p:sp>
      <p:sp>
        <p:nvSpPr>
          <p:cNvPr id="28" name="TextBox 27"/>
          <p:cNvSpPr txBox="1"/>
          <p:nvPr/>
        </p:nvSpPr>
        <p:spPr>
          <a:xfrm>
            <a:off x="2332383" y="4315361"/>
            <a:ext cx="4495800" cy="1323439"/>
          </a:xfrm>
          <a:prstGeom prst="rect">
            <a:avLst/>
          </a:prstGeom>
          <a:solidFill>
            <a:schemeClr val="accent4">
              <a:lumMod val="75000"/>
            </a:schemeClr>
          </a:solidFill>
        </p:spPr>
        <p:txBody>
          <a:bodyPr wrap="square" rtlCol="0">
            <a:spAutoFit/>
          </a:bodyPr>
          <a:lstStyle/>
          <a:p>
            <a:pPr marL="342900" indent="-342900">
              <a:buFont typeface="Arial" panose="020B0604020202020204" pitchFamily="34" charset="0"/>
              <a:buChar char="•"/>
            </a:pPr>
            <a:r>
              <a:rPr lang="en-US" sz="2000" dirty="0">
                <a:solidFill>
                  <a:prstClr val="white"/>
                </a:solidFill>
              </a:rPr>
              <a:t>Commitment and consensus are required</a:t>
            </a:r>
          </a:p>
          <a:p>
            <a:pPr marL="342900" indent="-342900">
              <a:buFont typeface="Arial" panose="020B0604020202020204" pitchFamily="34" charset="0"/>
              <a:buChar char="•"/>
            </a:pPr>
            <a:r>
              <a:rPr lang="en-US" sz="2000" dirty="0">
                <a:solidFill>
                  <a:prstClr val="white"/>
                </a:solidFill>
              </a:rPr>
              <a:t>Maintaining current and future relationships are important</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24" t="5571" r="3748" b="6541"/>
          <a:stretch/>
        </p:blipFill>
        <p:spPr bwMode="auto">
          <a:xfrm>
            <a:off x="3740048" y="1789219"/>
            <a:ext cx="1680470" cy="1563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684683" y="3687260"/>
            <a:ext cx="5791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3497294" y="1255819"/>
            <a:ext cx="2165979" cy="461665"/>
          </a:xfrm>
          <a:prstGeom prst="rect">
            <a:avLst/>
          </a:prstGeom>
        </p:spPr>
        <p:txBody>
          <a:bodyPr wrap="none">
            <a:spAutoFit/>
          </a:bodyPr>
          <a:lstStyle/>
          <a:p>
            <a:pPr algn="ctr"/>
            <a:r>
              <a:rPr lang="en-US" sz="2400" b="1" dirty="0">
                <a:solidFill>
                  <a:srgbClr val="F79646">
                    <a:lumMod val="40000"/>
                    <a:lumOff val="6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Collaborating</a:t>
            </a:r>
            <a:endParaRPr lang="en-US" sz="2000" dirty="0">
              <a:solidFill>
                <a:prstClr val="black"/>
              </a:solidFill>
            </a:endParaRPr>
          </a:p>
        </p:txBody>
      </p:sp>
    </p:spTree>
    <p:extLst>
      <p:ext uri="{BB962C8B-B14F-4D97-AF65-F5344CB8AC3E}">
        <p14:creationId xmlns:p14="http://schemas.microsoft.com/office/powerpoint/2010/main" val="286695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620000" cy="990600"/>
          </a:xfrm>
        </p:spPr>
        <p:txBody>
          <a:bodyPr>
            <a:noAutofit/>
          </a:bodyPr>
          <a:lstStyle/>
          <a:p>
            <a:pPr algn="ctr"/>
            <a:r>
              <a:rPr lang="en-US" dirty="0"/>
              <a:t>Power/Position in Conflict Management</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200400"/>
            <a:ext cx="1903306" cy="1198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631923"/>
            <a:ext cx="1317757" cy="1219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200400"/>
            <a:ext cx="1143000" cy="1494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0366" y="3315574"/>
            <a:ext cx="1482199" cy="1379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152400" y="2895600"/>
            <a:ext cx="4724400" cy="76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ffectLst>
                <a:outerShdw blurRad="38100" dist="38100" dir="2700000" algn="tl">
                  <a:srgbClr val="000000">
                    <a:alpha val="43137"/>
                  </a:srgbClr>
                </a:outerShdw>
              </a:effectLst>
            </a:endParaRPr>
          </a:p>
        </p:txBody>
      </p:sp>
      <p:sp>
        <p:nvSpPr>
          <p:cNvPr id="4" name="TextBox 3"/>
          <p:cNvSpPr txBox="1"/>
          <p:nvPr/>
        </p:nvSpPr>
        <p:spPr>
          <a:xfrm>
            <a:off x="685800" y="1828800"/>
            <a:ext cx="3810000" cy="954107"/>
          </a:xfrm>
          <a:prstGeom prst="rect">
            <a:avLst/>
          </a:prstGeom>
          <a:noFill/>
        </p:spPr>
        <p:txBody>
          <a:bodyPr wrap="square" rtlCol="0">
            <a:spAutoFit/>
          </a:bodyPr>
          <a:lstStyle/>
          <a:p>
            <a:pPr algn="ctr"/>
            <a:r>
              <a:rPr lang="en-US" sz="2800" b="1" dirty="0">
                <a:solidFill>
                  <a:srgbClr val="F79646">
                    <a:lumMod val="40000"/>
                    <a:lumOff val="60000"/>
                  </a:srgbClr>
                </a:solidFill>
                <a:effectLst>
                  <a:outerShdw blurRad="38100" dist="38100" dir="2700000" algn="tl">
                    <a:srgbClr val="000000">
                      <a:alpha val="43137"/>
                    </a:srgbClr>
                  </a:outerShdw>
                </a:effectLst>
              </a:rPr>
              <a:t>Unequal</a:t>
            </a:r>
          </a:p>
          <a:p>
            <a:pPr algn="ctr"/>
            <a:r>
              <a:rPr lang="en-US" sz="2800" b="1" dirty="0">
                <a:solidFill>
                  <a:srgbClr val="F79646">
                    <a:lumMod val="40000"/>
                    <a:lumOff val="60000"/>
                  </a:srgbClr>
                </a:solidFill>
                <a:effectLst>
                  <a:outerShdw blurRad="38100" dist="38100" dir="2700000" algn="tl">
                    <a:srgbClr val="000000">
                      <a:alpha val="43137"/>
                    </a:srgbClr>
                  </a:outerShdw>
                </a:effectLst>
              </a:rPr>
              <a:t>Power and Position </a:t>
            </a: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5486400" y="2919976"/>
            <a:ext cx="3352800" cy="6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181600" y="1828800"/>
            <a:ext cx="3810000" cy="954107"/>
          </a:xfrm>
          <a:prstGeom prst="rect">
            <a:avLst/>
          </a:prstGeom>
          <a:noFill/>
        </p:spPr>
        <p:txBody>
          <a:bodyPr wrap="square" rtlCol="0">
            <a:spAutoFit/>
          </a:bodyPr>
          <a:lstStyle/>
          <a:p>
            <a:pPr algn="ctr"/>
            <a:r>
              <a:rPr lang="en-US" sz="2800" b="1" dirty="0">
                <a:solidFill>
                  <a:srgbClr val="F79646">
                    <a:lumMod val="40000"/>
                    <a:lumOff val="60000"/>
                  </a:srgbClr>
                </a:solidFill>
                <a:effectLst>
                  <a:outerShdw blurRad="38100" dist="38100" dir="2700000" algn="tl">
                    <a:srgbClr val="000000">
                      <a:alpha val="43137"/>
                    </a:srgbClr>
                  </a:outerShdw>
                </a:effectLst>
              </a:rPr>
              <a:t>Equal</a:t>
            </a:r>
          </a:p>
          <a:p>
            <a:pPr algn="ctr"/>
            <a:r>
              <a:rPr lang="en-US" sz="2800" b="1" dirty="0">
                <a:solidFill>
                  <a:srgbClr val="F79646">
                    <a:lumMod val="40000"/>
                    <a:lumOff val="60000"/>
                  </a:srgbClr>
                </a:solidFill>
                <a:effectLst>
                  <a:outerShdw blurRad="38100" dist="38100" dir="2700000" algn="tl">
                    <a:srgbClr val="000000">
                      <a:alpha val="43137"/>
                    </a:srgbClr>
                  </a:outerShdw>
                </a:effectLst>
              </a:rPr>
              <a:t>Power and Position </a:t>
            </a:r>
          </a:p>
        </p:txBody>
      </p:sp>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187083"/>
            <a:ext cx="1846364" cy="1225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3359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438397" y="2057407"/>
            <a:ext cx="5410203" cy="3428993"/>
          </a:xfrm>
          <a:custGeom>
            <a:avLst/>
            <a:gdLst>
              <a:gd name="connsiteX0" fmla="*/ 0 w 4156111"/>
              <a:gd name="connsiteY0" fmla="*/ 0 h 3524411"/>
              <a:gd name="connsiteX1" fmla="*/ 4156111 w 4156111"/>
              <a:gd name="connsiteY1" fmla="*/ 0 h 3524411"/>
              <a:gd name="connsiteX2" fmla="*/ 4156111 w 4156111"/>
              <a:gd name="connsiteY2" fmla="*/ 3524411 h 3524411"/>
              <a:gd name="connsiteX3" fmla="*/ 0 w 4156111"/>
              <a:gd name="connsiteY3" fmla="*/ 3524411 h 3524411"/>
              <a:gd name="connsiteX4" fmla="*/ 0 w 4156111"/>
              <a:gd name="connsiteY4" fmla="*/ 0 h 352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6111" h="3524411">
                <a:moveTo>
                  <a:pt x="0" y="0"/>
                </a:moveTo>
                <a:lnTo>
                  <a:pt x="4156111" y="0"/>
                </a:lnTo>
                <a:lnTo>
                  <a:pt x="4156111" y="3524411"/>
                </a:lnTo>
                <a:lnTo>
                  <a:pt x="0" y="3524411"/>
                </a:lnTo>
                <a:lnTo>
                  <a:pt x="0" y="0"/>
                </a:lnTo>
                <a:close/>
              </a:path>
            </a:pathLst>
          </a:custGeom>
          <a:solidFill>
            <a:schemeClr val="accent1">
              <a:tint val="40000"/>
              <a:hueOff val="0"/>
              <a:satOff val="0"/>
              <a:lumOff val="0"/>
              <a:alpha val="2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64978" tIns="199136" rIns="199136" bIns="199136"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Arial" panose="020B0604020202020204" pitchFamily="34" charset="0"/>
                <a:ea typeface="Tahoma" pitchFamily="34" charset="0"/>
                <a:cs typeface="Arial" panose="020B0604020202020204" pitchFamily="34" charset="0"/>
              </a:rPr>
              <a:t>In your participant guide on page 6 read the Exercise.  Identify which conflict management style should be used in the following scenario.</a:t>
            </a:r>
            <a:endParaRPr lang="en-US" sz="2800" kern="1200" dirty="0">
              <a:latin typeface="Arial" panose="020B0604020202020204" pitchFamily="34" charset="0"/>
              <a:cs typeface="Arial" panose="020B0604020202020204" pitchFamily="34" charset="0"/>
            </a:endParaRPr>
          </a:p>
        </p:txBody>
      </p:sp>
      <p:sp>
        <p:nvSpPr>
          <p:cNvPr id="6" name="Freeform 5"/>
          <p:cNvSpPr/>
          <p:nvPr/>
        </p:nvSpPr>
        <p:spPr>
          <a:xfrm>
            <a:off x="1066778" y="990600"/>
            <a:ext cx="1976533" cy="2129208"/>
          </a:xfrm>
          <a:custGeom>
            <a:avLst/>
            <a:gdLst>
              <a:gd name="connsiteX0" fmla="*/ 0 w 1976533"/>
              <a:gd name="connsiteY0" fmla="*/ 1064604 h 2129208"/>
              <a:gd name="connsiteX1" fmla="*/ 988267 w 1976533"/>
              <a:gd name="connsiteY1" fmla="*/ 0 h 2129208"/>
              <a:gd name="connsiteX2" fmla="*/ 1976534 w 1976533"/>
              <a:gd name="connsiteY2" fmla="*/ 1064604 h 2129208"/>
              <a:gd name="connsiteX3" fmla="*/ 988267 w 1976533"/>
              <a:gd name="connsiteY3" fmla="*/ 2129208 h 2129208"/>
              <a:gd name="connsiteX4" fmla="*/ 0 w 1976533"/>
              <a:gd name="connsiteY4" fmla="*/ 1064604 h 212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533" h="2129208">
                <a:moveTo>
                  <a:pt x="0" y="1064604"/>
                </a:moveTo>
                <a:cubicBezTo>
                  <a:pt x="0" y="476639"/>
                  <a:pt x="442462" y="0"/>
                  <a:pt x="988267" y="0"/>
                </a:cubicBezTo>
                <a:cubicBezTo>
                  <a:pt x="1534072" y="0"/>
                  <a:pt x="1976534" y="476639"/>
                  <a:pt x="1976534" y="1064604"/>
                </a:cubicBezTo>
                <a:cubicBezTo>
                  <a:pt x="1976534" y="1652569"/>
                  <a:pt x="1534072" y="2129208"/>
                  <a:pt x="988267" y="2129208"/>
                </a:cubicBezTo>
                <a:cubicBezTo>
                  <a:pt x="442462" y="2129208"/>
                  <a:pt x="0" y="1652569"/>
                  <a:pt x="0" y="1064604"/>
                </a:cubicBezTo>
                <a:close/>
              </a:path>
            </a:pathLst>
          </a:custGeom>
          <a:blipFill rotWithShape="0">
            <a:blip r:embed="rId3">
              <a:extLst>
                <a:ext uri="{BEBA8EAE-BF5A-486C-A8C5-ECC9F3942E4B}">
                  <a14:imgProps xmlns:a14="http://schemas.microsoft.com/office/drawing/2010/main">
                    <a14:imgLayer r:embed="rId4">
                      <a14:imgEffect>
                        <a14:brightnessContrast bright="-14000" contrast="-20000"/>
                      </a14:imgEffect>
                    </a14:imgLayer>
                  </a14:imgProps>
                </a:ext>
              </a:extLst>
            </a:blip>
            <a:stretch>
              <a:fillRect/>
            </a:stretch>
          </a:blipFill>
          <a:ln>
            <a:solidFill>
              <a:schemeClr val="accent6">
                <a:lumMod val="75000"/>
              </a:schemeClr>
            </a:solidFill>
          </a:ln>
          <a:effectLst>
            <a:glow rad="139700">
              <a:schemeClr val="accent6">
                <a:lumMod val="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289457" tIns="311815" rIns="289457" bIns="311815" numCol="1" spcCol="1270" anchor="ctr" anchorCtr="0">
            <a:noAutofit/>
          </a:bodyPr>
          <a:lstStyle/>
          <a:p>
            <a:pPr lvl="0" algn="ctr" defTabSz="1778000">
              <a:lnSpc>
                <a:spcPct val="90000"/>
              </a:lnSpc>
              <a:spcBef>
                <a:spcPct val="0"/>
              </a:spcBef>
              <a:spcAft>
                <a:spcPct val="35000"/>
              </a:spcAft>
            </a:pPr>
            <a:endParaRPr lang="en-US" sz="4000" kern="1200" spc="-150" dirty="0">
              <a:ln w="3175">
                <a:noFill/>
              </a:ln>
              <a:gradFill flip="none" rotWithShape="1">
                <a:gsLst>
                  <a:gs pos="0">
                    <a:schemeClr val="bg1"/>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endParaRPr>
          </a:p>
        </p:txBody>
      </p:sp>
      <p:sp>
        <p:nvSpPr>
          <p:cNvPr id="2" name="TextBox 1"/>
          <p:cNvSpPr txBox="1"/>
          <p:nvPr/>
        </p:nvSpPr>
        <p:spPr>
          <a:xfrm>
            <a:off x="3657600" y="1143016"/>
            <a:ext cx="2362200" cy="830997"/>
          </a:xfrm>
          <a:prstGeom prst="rect">
            <a:avLst/>
          </a:prstGeom>
          <a:noFill/>
        </p:spPr>
        <p:txBody>
          <a:bodyPr wrap="square" rtlCol="0">
            <a:spAutoFit/>
          </a:bodyPr>
          <a:lstStyle/>
          <a:p>
            <a:pPr algn="ctr"/>
            <a:r>
              <a:rPr lang="en-US" sz="4800" spc="-150" dirty="0">
                <a:ln w="3175">
                  <a:noFill/>
                </a:ln>
                <a:gradFill flip="none" rotWithShape="1">
                  <a:gsLst>
                    <a:gs pos="0">
                      <a:prstClr val="white"/>
                    </a:gs>
                    <a:gs pos="53000">
                      <a:srgbClr val="FFFF99"/>
                    </a:gs>
                    <a:gs pos="98000">
                      <a:srgbClr val="F6AE1E"/>
                    </a:gs>
                  </a:gsLst>
                  <a:lin ang="5400000" scaled="0"/>
                  <a:tileRect/>
                </a:gra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Activity</a:t>
            </a:r>
          </a:p>
        </p:txBody>
      </p:sp>
    </p:spTree>
    <p:extLst>
      <p:ext uri="{BB962C8B-B14F-4D97-AF65-F5344CB8AC3E}">
        <p14:creationId xmlns:p14="http://schemas.microsoft.com/office/powerpoint/2010/main" val="3703942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the Appropriate Style</a:t>
            </a:r>
          </a:p>
        </p:txBody>
      </p:sp>
      <p:sp>
        <p:nvSpPr>
          <p:cNvPr id="3" name="Content Placeholder 2"/>
          <p:cNvSpPr>
            <a:spLocks noGrp="1"/>
          </p:cNvSpPr>
          <p:nvPr>
            <p:ph idx="1"/>
          </p:nvPr>
        </p:nvSpPr>
        <p:spPr>
          <a:xfrm>
            <a:off x="533400" y="1219200"/>
            <a:ext cx="8229600" cy="4525963"/>
          </a:xfrm>
        </p:spPr>
        <p:txBody>
          <a:bodyPr>
            <a:normAutofit lnSpcReduction="10000"/>
          </a:bodyPr>
          <a:lstStyle/>
          <a:p>
            <a:r>
              <a:rPr lang="en-US" u="sng" dirty="0"/>
              <a:t>Scenario </a:t>
            </a:r>
          </a:p>
          <a:p>
            <a:r>
              <a:rPr lang="en-US" dirty="0">
                <a:effectLst/>
              </a:rPr>
              <a:t>You share your workspace with a new coworker and are in the process of getting to know her.  You’ve recently noticed she enjoys using the speaker phone when she makes calls.  As a result, you are often uncomfortably privy to all her conversations including her personal calls.  You jokingly mention to her how much a fan she is of the speaker phone.  She responded that it allows her more freedom to continue working while on the phone.</a:t>
            </a:r>
            <a:endParaRPr lang="en-US" dirty="0"/>
          </a:p>
        </p:txBody>
      </p:sp>
    </p:spTree>
    <p:extLst>
      <p:ext uri="{BB962C8B-B14F-4D97-AF65-F5344CB8AC3E}">
        <p14:creationId xmlns:p14="http://schemas.microsoft.com/office/powerpoint/2010/main" val="4088705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 #4</a:t>
            </a:r>
          </a:p>
        </p:txBody>
      </p:sp>
      <p:sp>
        <p:nvSpPr>
          <p:cNvPr id="3" name="Content Placeholder 2"/>
          <p:cNvSpPr>
            <a:spLocks noGrp="1"/>
          </p:cNvSpPr>
          <p:nvPr>
            <p:ph idx="1"/>
          </p:nvPr>
        </p:nvSpPr>
        <p:spPr/>
        <p:txBody>
          <a:bodyPr/>
          <a:lstStyle/>
          <a:p>
            <a:pPr algn="ctr"/>
            <a:r>
              <a:rPr lang="en-US" dirty="0"/>
              <a:t>Tips on Managing conflicts</a:t>
            </a:r>
          </a:p>
        </p:txBody>
      </p:sp>
    </p:spTree>
    <p:extLst>
      <p:ext uri="{BB962C8B-B14F-4D97-AF65-F5344CB8AC3E}">
        <p14:creationId xmlns:p14="http://schemas.microsoft.com/office/powerpoint/2010/main" val="1705963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1447800" y="2438400"/>
            <a:ext cx="6096000" cy="1600200"/>
          </a:xfrm>
        </p:spPr>
        <p:txBody>
          <a:bodyPr vert="horz" lIns="91440" tIns="45720" rIns="91440" bIns="45720" rtlCol="0">
            <a:normAutofit/>
          </a:bodyPr>
          <a:lstStyle/>
          <a:p>
            <a:pPr algn="r">
              <a:buFont typeface="Monotype Sorts"/>
            </a:pPr>
            <a:r>
              <a:rPr lang="en-US" sz="5400" dirty="0">
                <a:solidFill>
                  <a:schemeClr val="accent6">
                    <a:lumMod val="60000"/>
                    <a:lumOff val="40000"/>
                  </a:schemeClr>
                </a:solidFill>
              </a:rPr>
              <a:t>Managing Conflicts</a:t>
            </a:r>
          </a:p>
        </p:txBody>
      </p:sp>
    </p:spTree>
    <p:extLst>
      <p:ext uri="{BB962C8B-B14F-4D97-AF65-F5344CB8AC3E}">
        <p14:creationId xmlns:p14="http://schemas.microsoft.com/office/powerpoint/2010/main" val="3294904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713075" y="304800"/>
            <a:ext cx="7696200" cy="639762"/>
          </a:xfrm>
        </p:spPr>
        <p:txBody>
          <a:bodyPr>
            <a:noAutofit/>
          </a:bodyPr>
          <a:lstStyle/>
          <a:p>
            <a:r>
              <a:rPr lang="en-US" sz="4400" dirty="0"/>
              <a:t>Five Effective Principles</a:t>
            </a:r>
          </a:p>
        </p:txBody>
      </p:sp>
      <p:sp>
        <p:nvSpPr>
          <p:cNvPr id="23556" name="Content Placeholder 2"/>
          <p:cNvSpPr>
            <a:spLocks noGrp="1"/>
          </p:cNvSpPr>
          <p:nvPr>
            <p:ph idx="1"/>
          </p:nvPr>
        </p:nvSpPr>
        <p:spPr>
          <a:xfrm>
            <a:off x="609600" y="1219200"/>
            <a:ext cx="8686800" cy="4343400"/>
          </a:xfr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514350" indent="-514350">
              <a:lnSpc>
                <a:spcPct val="200000"/>
              </a:lnSpc>
              <a:spcBef>
                <a:spcPts val="0"/>
              </a:spcBef>
              <a:buFont typeface="+mj-lt"/>
              <a:buAutoNum type="arabicPeriod"/>
            </a:pPr>
            <a:r>
              <a:rPr lang="en-US" sz="2800" dirty="0"/>
              <a:t>Remain calm.</a:t>
            </a:r>
          </a:p>
          <a:p>
            <a:pPr marL="514350" indent="-514350">
              <a:lnSpc>
                <a:spcPct val="200000"/>
              </a:lnSpc>
              <a:spcBef>
                <a:spcPts val="0"/>
              </a:spcBef>
              <a:buFont typeface="+mj-lt"/>
              <a:buAutoNum type="arabicPeriod"/>
            </a:pPr>
            <a:r>
              <a:rPr lang="en-US" sz="2800" dirty="0"/>
              <a:t>Seek first to understand, then to be understood.</a:t>
            </a:r>
          </a:p>
          <a:p>
            <a:pPr marL="514350" indent="-514350">
              <a:lnSpc>
                <a:spcPct val="200000"/>
              </a:lnSpc>
              <a:spcBef>
                <a:spcPts val="0"/>
              </a:spcBef>
              <a:buFont typeface="+mj-lt"/>
              <a:buAutoNum type="arabicPeriod"/>
            </a:pPr>
            <a:r>
              <a:rPr lang="en-US" sz="2800" dirty="0"/>
              <a:t>Focus on the needs.</a:t>
            </a:r>
          </a:p>
          <a:p>
            <a:pPr marL="514350" indent="-514350">
              <a:lnSpc>
                <a:spcPct val="200000"/>
              </a:lnSpc>
              <a:spcBef>
                <a:spcPts val="0"/>
              </a:spcBef>
              <a:buFont typeface="+mj-lt"/>
              <a:buAutoNum type="arabicPeriod"/>
            </a:pPr>
            <a:r>
              <a:rPr lang="en-US" sz="2800" dirty="0"/>
              <a:t>Avoid the blame game.</a:t>
            </a:r>
          </a:p>
          <a:p>
            <a:pPr marL="514350" indent="-514350">
              <a:lnSpc>
                <a:spcPct val="200000"/>
              </a:lnSpc>
              <a:spcBef>
                <a:spcPts val="0"/>
              </a:spcBef>
              <a:buFont typeface="+mj-lt"/>
              <a:buAutoNum type="arabicPeriod"/>
            </a:pPr>
            <a:r>
              <a:rPr lang="en-US" sz="2800" dirty="0"/>
              <a:t>Explore options together.</a:t>
            </a:r>
          </a:p>
          <a:p>
            <a:pPr marL="514350" indent="-514350">
              <a:lnSpc>
                <a:spcPct val="200000"/>
              </a:lnSpc>
              <a:spcBef>
                <a:spcPts val="0"/>
              </a:spcBef>
              <a:buFont typeface="+mj-lt"/>
              <a:buAutoNum type="arabicPeriod"/>
            </a:pPr>
            <a:endParaRPr lang="en-US" sz="2800" dirty="0"/>
          </a:p>
        </p:txBody>
      </p:sp>
      <p:pic>
        <p:nvPicPr>
          <p:cNvPr id="3074" name="Picture 2" descr="http://cdn.madamenoire.com/wp-content/uploads/2012/09/865464112.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86"/>
          <a:stretch/>
        </p:blipFill>
        <p:spPr bwMode="auto">
          <a:xfrm>
            <a:off x="6288157" y="3216965"/>
            <a:ext cx="1551961" cy="210295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72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randombar(horizontal)">
                                      <p:cBhvr>
                                        <p:cTn id="7" dur="5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Effect transition="in" filter="randombar(horizontal)">
                                      <p:cBhvr>
                                        <p:cTn id="12" dur="500"/>
                                        <p:tgtEl>
                                          <p:spTgt spid="235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Effect transition="in" filter="randombar(horizontal)">
                                      <p:cBhvr>
                                        <p:cTn id="17" dur="500"/>
                                        <p:tgtEl>
                                          <p:spTgt spid="235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556">
                                            <p:txEl>
                                              <p:pRg st="3" end="3"/>
                                            </p:txEl>
                                          </p:spTgt>
                                        </p:tgtEl>
                                        <p:attrNameLst>
                                          <p:attrName>style.visibility</p:attrName>
                                        </p:attrNameLst>
                                      </p:cBhvr>
                                      <p:to>
                                        <p:strVal val="visible"/>
                                      </p:to>
                                    </p:set>
                                    <p:animEffect transition="in" filter="randombar(horizontal)">
                                      <p:cBhvr>
                                        <p:cTn id="22" dur="500"/>
                                        <p:tgtEl>
                                          <p:spTgt spid="235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556">
                                            <p:txEl>
                                              <p:pRg st="4" end="4"/>
                                            </p:txEl>
                                          </p:spTgt>
                                        </p:tgtEl>
                                        <p:attrNameLst>
                                          <p:attrName>style.visibility</p:attrName>
                                        </p:attrNameLst>
                                      </p:cBhvr>
                                      <p:to>
                                        <p:strVal val="visible"/>
                                      </p:to>
                                    </p:set>
                                    <p:animEffect transition="in" filter="randombar(horizontal)">
                                      <p:cBhvr>
                                        <p:cTn id="27" dur="500"/>
                                        <p:tgtEl>
                                          <p:spTgt spid="235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5" name="Wrong Wa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0" y="1038524"/>
            <a:ext cx="7898295" cy="5083087"/>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1508187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583"/>
            <a:ext cx="7010400" cy="990600"/>
          </a:xfrm>
        </p:spPr>
        <p:txBody>
          <a:bodyPr>
            <a:normAutofit/>
          </a:bodyPr>
          <a:lstStyle/>
          <a:p>
            <a:r>
              <a:rPr lang="en-US" spc="0" dirty="0"/>
              <a:t>Objectives</a:t>
            </a:r>
          </a:p>
        </p:txBody>
      </p:sp>
      <p:sp>
        <p:nvSpPr>
          <p:cNvPr id="3" name="Content Placeholder 2"/>
          <p:cNvSpPr>
            <a:spLocks noGrp="1"/>
          </p:cNvSpPr>
          <p:nvPr>
            <p:ph idx="1"/>
          </p:nvPr>
        </p:nvSpPr>
        <p:spPr>
          <a:xfrm>
            <a:off x="865908" y="1295400"/>
            <a:ext cx="7391400" cy="4525963"/>
          </a:xfrm>
        </p:spPr>
        <p:txBody>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Identify the two types of conflicts and its sources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Recognize the five conflict management styles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Apply the appropriate conflict management style to the conflict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Apply general conflict management principles to promote functional resolutions</a:t>
            </a:r>
          </a:p>
        </p:txBody>
      </p:sp>
    </p:spTree>
    <p:extLst>
      <p:ext uri="{BB962C8B-B14F-4D97-AF65-F5344CB8AC3E}">
        <p14:creationId xmlns:p14="http://schemas.microsoft.com/office/powerpoint/2010/main" val="2183677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46973" y="2673437"/>
            <a:ext cx="7284893" cy="736972"/>
          </a:xfrm>
          <a:prstGeom prst="rect">
            <a:avLst/>
          </a:prstGeom>
          <a:solidFill>
            <a:schemeClr val="accent1">
              <a:tint val="40000"/>
              <a:hueOff val="0"/>
              <a:satOff val="0"/>
              <a:lumOff val="0"/>
              <a:alpha val="2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Rectangle 12"/>
          <p:cNvSpPr/>
          <p:nvPr/>
        </p:nvSpPr>
        <p:spPr>
          <a:xfrm>
            <a:off x="1246973" y="4386218"/>
            <a:ext cx="7284893" cy="1116161"/>
          </a:xfrm>
          <a:prstGeom prst="rect">
            <a:avLst/>
          </a:prstGeom>
          <a:solidFill>
            <a:schemeClr val="accent1">
              <a:tint val="40000"/>
              <a:hueOff val="0"/>
              <a:satOff val="0"/>
              <a:lumOff val="0"/>
              <a:alpha val="2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1246973" y="3408535"/>
            <a:ext cx="7284893" cy="973998"/>
          </a:xfrm>
          <a:prstGeom prst="rect">
            <a:avLst/>
          </a:prstGeom>
          <a:solidFill>
            <a:schemeClr val="accent1">
              <a:tint val="40000"/>
              <a:hueOff val="0"/>
              <a:satOff val="0"/>
              <a:lumOff val="0"/>
              <a:alpha val="2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1246973" y="1473718"/>
            <a:ext cx="7284893" cy="1203410"/>
          </a:xfrm>
          <a:prstGeom prst="rect">
            <a:avLst/>
          </a:prstGeom>
          <a:solidFill>
            <a:schemeClr val="accent1">
              <a:tint val="40000"/>
              <a:hueOff val="0"/>
              <a:satOff val="0"/>
              <a:lumOff val="0"/>
              <a:alpha val="14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 name="Title 1"/>
          <p:cNvSpPr>
            <a:spLocks noGrp="1"/>
          </p:cNvSpPr>
          <p:nvPr>
            <p:ph type="title"/>
          </p:nvPr>
        </p:nvSpPr>
        <p:spPr>
          <a:xfrm>
            <a:off x="1676400" y="457200"/>
            <a:ext cx="6324600" cy="1143000"/>
          </a:xfrm>
        </p:spPr>
        <p:txBody>
          <a:bodyPr/>
          <a:lstStyle/>
          <a:p>
            <a:r>
              <a:rPr lang="en-US" dirty="0"/>
              <a:t>Work it Out</a:t>
            </a:r>
          </a:p>
        </p:txBody>
      </p:sp>
      <p:sp>
        <p:nvSpPr>
          <p:cNvPr id="3" name="Content Placeholder 2"/>
          <p:cNvSpPr>
            <a:spLocks noGrp="1"/>
          </p:cNvSpPr>
          <p:nvPr>
            <p:ph idx="1"/>
          </p:nvPr>
        </p:nvSpPr>
        <p:spPr>
          <a:xfrm>
            <a:off x="1600200" y="2805216"/>
            <a:ext cx="6943305" cy="4678363"/>
          </a:xfrm>
        </p:spPr>
        <p:txBody>
          <a:bodyPr>
            <a:normAutofit/>
          </a:bodyPr>
          <a:lstStyle/>
          <a:p>
            <a:pPr marL="514350" indent="-514350">
              <a:buFont typeface="+mj-lt"/>
              <a:buAutoNum type="arabicPeriod"/>
            </a:pPr>
            <a:r>
              <a:rPr lang="en-US" sz="2400" dirty="0"/>
              <a:t>What is the source of conflict?</a:t>
            </a:r>
          </a:p>
          <a:p>
            <a:pPr marL="514350" indent="-514350">
              <a:buFont typeface="+mj-lt"/>
              <a:buAutoNum type="arabicPeriod"/>
            </a:pPr>
            <a:endParaRPr lang="en-US" sz="2400" dirty="0"/>
          </a:p>
          <a:p>
            <a:pPr marL="514350" indent="-514350">
              <a:buFont typeface="+mj-lt"/>
              <a:buAutoNum type="arabicPeriod"/>
            </a:pPr>
            <a:r>
              <a:rPr lang="en-US" sz="2400" dirty="0"/>
              <a:t>What conflict management styles were used?</a:t>
            </a:r>
          </a:p>
          <a:p>
            <a:pPr marL="514350" indent="-514350">
              <a:buFont typeface="+mj-lt"/>
              <a:buAutoNum type="arabicPeriod" startAt="3"/>
            </a:pPr>
            <a:endParaRPr lang="en-US" sz="2400" dirty="0"/>
          </a:p>
          <a:p>
            <a:pPr marL="514350" indent="-514350">
              <a:buFont typeface="+mj-lt"/>
              <a:buAutoNum type="arabicPeriod" startAt="3"/>
            </a:pPr>
            <a:r>
              <a:rPr lang="en-US" sz="2400" dirty="0"/>
              <a:t>What advice would you provide to ensure a better possible outcome?</a:t>
            </a:r>
          </a:p>
        </p:txBody>
      </p:sp>
      <p:grpSp>
        <p:nvGrpSpPr>
          <p:cNvPr id="4" name="Group 3"/>
          <p:cNvGrpSpPr/>
          <p:nvPr/>
        </p:nvGrpSpPr>
        <p:grpSpPr>
          <a:xfrm>
            <a:off x="359078" y="597837"/>
            <a:ext cx="1371600" cy="1334406"/>
            <a:chOff x="457227" y="304803"/>
            <a:chExt cx="1976533" cy="2129208"/>
          </a:xfrm>
          <a:blipFill>
            <a:blip r:embed="rId3"/>
            <a:stretch>
              <a:fillRect/>
            </a:stretch>
          </a:blipFill>
        </p:grpSpPr>
        <p:sp>
          <p:nvSpPr>
            <p:cNvPr id="5" name="Oval 4"/>
            <p:cNvSpPr/>
            <p:nvPr/>
          </p:nvSpPr>
          <p:spPr>
            <a:xfrm>
              <a:off x="457227" y="304803"/>
              <a:ext cx="1976533" cy="2129208"/>
            </a:xfrm>
            <a:prstGeom prst="ellipse">
              <a:avLst/>
            </a:prstGeom>
            <a:grpFill/>
            <a:ln>
              <a:solidFill>
                <a:schemeClr val="accent6">
                  <a:lumMod val="75000"/>
                </a:schemeClr>
              </a:solidFill>
            </a:ln>
            <a:effectLst>
              <a:glow rad="139700">
                <a:schemeClr val="accent6">
                  <a:lumMod val="75000"/>
                  <a:alpha val="40000"/>
                </a:schemeClr>
              </a:glow>
            </a:effectLst>
          </p:spPr>
          <p:style>
            <a:lnRef idx="2">
              <a:scrgbClr r="0" g="0" b="0"/>
            </a:lnRef>
            <a:fillRef idx="1">
              <a:scrgbClr r="0" g="0" b="0"/>
            </a:fillRef>
            <a:effectRef idx="0">
              <a:scrgbClr r="0" g="0" b="0"/>
            </a:effectRef>
            <a:fontRef idx="minor">
              <a:schemeClr val="lt1"/>
            </a:fontRef>
          </p:style>
        </p:sp>
        <p:sp>
          <p:nvSpPr>
            <p:cNvPr id="6" name="Oval 4"/>
            <p:cNvSpPr/>
            <p:nvPr/>
          </p:nvSpPr>
          <p:spPr>
            <a:xfrm>
              <a:off x="746684" y="616618"/>
              <a:ext cx="1397619" cy="15055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spc="-150" dirty="0">
                <a:ln w="3175">
                  <a:noFill/>
                </a:ln>
                <a:gradFill flip="none" rotWithShape="1">
                  <a:gsLst>
                    <a:gs pos="0">
                      <a:schemeClr val="bg1"/>
                    </a:gs>
                    <a:gs pos="53000">
                      <a:srgbClr val="FFFF99"/>
                    </a:gs>
                    <a:gs pos="98000">
                      <a:srgbClr val="F6AE1E"/>
                    </a:gs>
                  </a:gsLst>
                  <a:lin ang="5400000" scaled="0"/>
                  <a:tileRect/>
                </a:gradFill>
                <a:effectLst>
                  <a:outerShdw blurRad="38100" dist="38100" dir="2700000" algn="tl" rotWithShape="0">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p:txBody>
        </p:sp>
      </p:grpSp>
      <p:sp>
        <p:nvSpPr>
          <p:cNvPr id="12" name="Rectangle 11"/>
          <p:cNvSpPr/>
          <p:nvPr/>
        </p:nvSpPr>
        <p:spPr>
          <a:xfrm>
            <a:off x="1854040" y="1473718"/>
            <a:ext cx="6677826" cy="12028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99136" rIns="199136" bIns="199136" numCol="1" spcCol="1270" anchor="ctr" anchorCtr="0">
            <a:noAutofit/>
          </a:bodyPr>
          <a:lstStyle/>
          <a:p>
            <a:r>
              <a:rPr lang="en-US" sz="2200" dirty="0">
                <a:solidFill>
                  <a:schemeClr val="bg1"/>
                </a:solidFill>
                <a:latin typeface="Arial" panose="020B0604020202020204" pitchFamily="34" charset="0"/>
                <a:cs typeface="Arial" panose="020B0604020202020204" pitchFamily="34" charset="0"/>
              </a:rPr>
              <a:t>After watching the video, please answer the following questions on page 6 in the participant guide.</a:t>
            </a:r>
          </a:p>
        </p:txBody>
      </p:sp>
    </p:spTree>
    <p:extLst>
      <p:ext uri="{BB962C8B-B14F-4D97-AF65-F5344CB8AC3E}">
        <p14:creationId xmlns:p14="http://schemas.microsoft.com/office/powerpoint/2010/main" val="2517244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5895"/>
            <a:ext cx="7010400" cy="990600"/>
          </a:xfrm>
        </p:spPr>
        <p:txBody>
          <a:bodyPr>
            <a:normAutofit/>
          </a:bodyPr>
          <a:lstStyle/>
          <a:p>
            <a:r>
              <a:rPr lang="en-US" spc="0" dirty="0"/>
              <a:t>Call to Action</a:t>
            </a:r>
          </a:p>
        </p:txBody>
      </p:sp>
      <p:sp>
        <p:nvSpPr>
          <p:cNvPr id="3" name="Content Placeholder 2"/>
          <p:cNvSpPr>
            <a:spLocks noGrp="1"/>
          </p:cNvSpPr>
          <p:nvPr>
            <p:ph idx="1"/>
          </p:nvPr>
        </p:nvSpPr>
        <p:spPr>
          <a:xfrm>
            <a:off x="1066800" y="1447800"/>
            <a:ext cx="7190508" cy="4525963"/>
          </a:xfrm>
        </p:spPr>
        <p:txBody>
          <a:bodyPr/>
          <a:lstStyle/>
          <a:p>
            <a:pPr algn="ctr">
              <a:lnSpc>
                <a:spcPct val="150000"/>
              </a:lnSpc>
            </a:pPr>
            <a:endParaRPr lang="en-US" sz="2800" dirty="0"/>
          </a:p>
          <a:p>
            <a:pPr algn="ctr">
              <a:lnSpc>
                <a:spcPct val="150000"/>
              </a:lnSpc>
            </a:pPr>
            <a:r>
              <a:rPr lang="en-US" dirty="0">
                <a:latin typeface="Arial" panose="020B0604020202020204" pitchFamily="34" charset="0"/>
                <a:cs typeface="Arial" panose="020B0604020202020204" pitchFamily="34" charset="0"/>
              </a:rPr>
              <a:t>In the next 90 days, how will you apply conflict management styles and  principles to address  conflicts in your workplace?   </a:t>
            </a:r>
          </a:p>
        </p:txBody>
      </p:sp>
    </p:spTree>
    <p:extLst>
      <p:ext uri="{BB962C8B-B14F-4D97-AF65-F5344CB8AC3E}">
        <p14:creationId xmlns:p14="http://schemas.microsoft.com/office/powerpoint/2010/main" val="3293808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444237"/>
            <a:ext cx="9144000" cy="1371600"/>
            <a:chOff x="0" y="3444237"/>
            <a:chExt cx="9144000" cy="1371600"/>
          </a:xfrm>
        </p:grpSpPr>
        <p:sp>
          <p:nvSpPr>
            <p:cNvPr id="5" name="Rectangle 4"/>
            <p:cNvSpPr/>
            <p:nvPr/>
          </p:nvSpPr>
          <p:spPr>
            <a:xfrm>
              <a:off x="0" y="3444237"/>
              <a:ext cx="91440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36462"/>
              <a:ext cx="9144000" cy="7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31" r="-2"/>
            <a:stretch/>
          </p:blipFill>
          <p:spPr bwMode="auto">
            <a:xfrm>
              <a:off x="5978131" y="3579109"/>
              <a:ext cx="1403619"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7" r="12165"/>
            <a:stretch/>
          </p:blipFill>
          <p:spPr bwMode="auto">
            <a:xfrm>
              <a:off x="1638651" y="3579109"/>
              <a:ext cx="2231127"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109" y="3579109"/>
              <a:ext cx="1875691"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75" t="7832" r="15537"/>
            <a:stretch/>
          </p:blipFill>
          <p:spPr>
            <a:xfrm>
              <a:off x="10886" y="3579109"/>
              <a:ext cx="1511434" cy="109728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8080" y="3579109"/>
              <a:ext cx="1645920" cy="1097280"/>
            </a:xfrm>
            <a:prstGeom prst="rect">
              <a:avLst/>
            </a:prstGeom>
          </p:spPr>
        </p:pic>
      </p:grpSp>
      <p:sp>
        <p:nvSpPr>
          <p:cNvPr id="13" name="Title 1"/>
          <p:cNvSpPr txBox="1">
            <a:spLocks/>
          </p:cNvSpPr>
          <p:nvPr/>
        </p:nvSpPr>
        <p:spPr>
          <a:xfrm>
            <a:off x="548640" y="6858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800" kern="1200" spc="-150">
                <a:ln w="3175">
                  <a:noFill/>
                </a:ln>
                <a:gradFill flip="none" rotWithShape="1">
                  <a:gsLst>
                    <a:gs pos="0">
                      <a:schemeClr val="bg1"/>
                    </a:gs>
                    <a:gs pos="53000">
                      <a:srgbClr val="FFFF99"/>
                    </a:gs>
                    <a:gs pos="98000">
                      <a:srgbClr val="E8941A"/>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defRPr>
            </a:lvl1pPr>
          </a:lstStyle>
          <a:p>
            <a:r>
              <a:rPr lang="en-US" dirty="0">
                <a:latin typeface="Tahoma" panose="020B0604030504040204" pitchFamily="34" charset="0"/>
                <a:cs typeface="Tahoma" panose="020B0604030504040204" pitchFamily="34" charset="0"/>
              </a:rPr>
              <a:t>Thank you for attending!</a:t>
            </a:r>
          </a:p>
        </p:txBody>
      </p:sp>
    </p:spTree>
    <p:extLst>
      <p:ext uri="{BB962C8B-B14F-4D97-AF65-F5344CB8AC3E}">
        <p14:creationId xmlns:p14="http://schemas.microsoft.com/office/powerpoint/2010/main" val="596470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 #1</a:t>
            </a:r>
          </a:p>
        </p:txBody>
      </p:sp>
      <p:sp>
        <p:nvSpPr>
          <p:cNvPr id="3" name="Content Placeholder 2"/>
          <p:cNvSpPr>
            <a:spLocks noGrp="1"/>
          </p:cNvSpPr>
          <p:nvPr>
            <p:ph idx="1"/>
          </p:nvPr>
        </p:nvSpPr>
        <p:spPr/>
        <p:txBody>
          <a:bodyPr/>
          <a:lstStyle/>
          <a:p>
            <a:pPr algn="ctr"/>
            <a:r>
              <a:rPr lang="en-US" dirty="0"/>
              <a:t>Defining conflict and its sources</a:t>
            </a:r>
          </a:p>
        </p:txBody>
      </p:sp>
    </p:spTree>
    <p:extLst>
      <p:ext uri="{BB962C8B-B14F-4D97-AF65-F5344CB8AC3E}">
        <p14:creationId xmlns:p14="http://schemas.microsoft.com/office/powerpoint/2010/main" val="2489531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1524000" y="1524000"/>
            <a:ext cx="6324600" cy="3124200"/>
          </a:xfrm>
        </p:spPr>
        <p:txBody>
          <a:bodyPr>
            <a:noAutofit/>
          </a:bodyPr>
          <a:lstStyle/>
          <a:p>
            <a:pPr marL="0" indent="0" algn="ctr">
              <a:buFont typeface="Monotype Sorts"/>
              <a:buNone/>
              <a:defRPr/>
            </a:pPr>
            <a:r>
              <a:rPr lang="en-US" sz="6000" b="0" dirty="0">
                <a:solidFill>
                  <a:schemeClr val="accent6">
                    <a:lumMod val="60000"/>
                    <a:lumOff val="40000"/>
                  </a:schemeClr>
                </a:solidFill>
                <a:effectLst>
                  <a:outerShdw blurRad="38100" dist="38100" dir="2700000" algn="tl">
                    <a:srgbClr val="000000">
                      <a:alpha val="43137"/>
                    </a:srgbClr>
                  </a:outerShdw>
                </a:effectLst>
              </a:rPr>
              <a:t>What does conflict mean to you?</a:t>
            </a:r>
          </a:p>
        </p:txBody>
      </p:sp>
    </p:spTree>
    <p:extLst>
      <p:ext uri="{BB962C8B-B14F-4D97-AF65-F5344CB8AC3E}">
        <p14:creationId xmlns:p14="http://schemas.microsoft.com/office/powerpoint/2010/main" val="48799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56950"/>
            <a:ext cx="5181600" cy="1143000"/>
          </a:xfrm>
        </p:spPr>
        <p:txBody>
          <a:bodyPr/>
          <a:lstStyle/>
          <a:p>
            <a:r>
              <a:rPr lang="en-US" spc="0" dirty="0"/>
              <a:t>Conflict Definition  </a:t>
            </a:r>
          </a:p>
        </p:txBody>
      </p:sp>
      <p:sp>
        <p:nvSpPr>
          <p:cNvPr id="5123" name="Rectangle 3"/>
          <p:cNvSpPr>
            <a:spLocks noGrp="1" noChangeArrowheads="1"/>
          </p:cNvSpPr>
          <p:nvPr>
            <p:ph type="body" idx="1"/>
          </p:nvPr>
        </p:nvSpPr>
        <p:spPr>
          <a:xfrm>
            <a:off x="304800" y="1924050"/>
            <a:ext cx="4419600" cy="3638550"/>
          </a:xfrm>
        </p:spPr>
        <p:txBody>
          <a:bodyPr>
            <a:normAutofit/>
          </a:bodyPr>
          <a:lstStyle/>
          <a:p>
            <a:pPr marL="0" indent="0" algn="r">
              <a:buFont typeface="Monotype Sorts"/>
              <a:buNone/>
            </a:pPr>
            <a:r>
              <a:rPr lang="en-US" sz="2600" dirty="0">
                <a:latin typeface="Arial" panose="020B0604020202020204" pitchFamily="34" charset="0"/>
                <a:cs typeface="Arial" panose="020B0604020202020204" pitchFamily="34" charset="0"/>
              </a:rPr>
              <a:t>“An expressed struggle between at least two interdependent parties who perceive incompatible goals, and interference from the other party in achieving their respective goals.”</a:t>
            </a:r>
          </a:p>
        </p:txBody>
      </p:sp>
      <p:pic>
        <p:nvPicPr>
          <p:cNvPr id="5124" name="Picture 4" descr="confli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28800"/>
            <a:ext cx="3112925" cy="2990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7644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6" y="152400"/>
            <a:ext cx="7010400" cy="990600"/>
          </a:xfrm>
        </p:spPr>
        <p:txBody>
          <a:bodyPr>
            <a:normAutofit/>
          </a:bodyPr>
          <a:lstStyle/>
          <a:p>
            <a:pPr algn="ctr"/>
            <a:r>
              <a:rPr lang="en-US" spc="0" dirty="0"/>
              <a:t>Simple Definition</a:t>
            </a:r>
          </a:p>
        </p:txBody>
      </p:sp>
      <p:sp>
        <p:nvSpPr>
          <p:cNvPr id="3" name="Content Placeholder 2"/>
          <p:cNvSpPr>
            <a:spLocks noGrp="1"/>
          </p:cNvSpPr>
          <p:nvPr>
            <p:ph idx="1"/>
          </p:nvPr>
        </p:nvSpPr>
        <p:spPr>
          <a:xfrm>
            <a:off x="457200" y="1143000"/>
            <a:ext cx="8229600" cy="4525963"/>
          </a:xfrm>
        </p:spPr>
        <p:txBody>
          <a:bodyPr/>
          <a:lstStyle/>
          <a:p>
            <a:pPr lvl="1" indent="0">
              <a:buNone/>
            </a:pPr>
            <a:endParaRPr lang="en-US" sz="4400" dirty="0">
              <a:latin typeface="Times New Roman" pitchFamily="18" charset="0"/>
              <a:cs typeface="Times New Roman" pitchFamily="18" charset="0"/>
            </a:endParaRPr>
          </a:p>
          <a:p>
            <a:endParaRPr lang="en-US" sz="2800" dirty="0">
              <a:latin typeface="Lucida Console" pitchFamily="49" charset="0"/>
              <a:cs typeface="Times New Roman" pitchFamily="18" charset="0"/>
            </a:endParaRPr>
          </a:p>
        </p:txBody>
      </p:sp>
      <p:sp>
        <p:nvSpPr>
          <p:cNvPr id="4" name="TextBox 3"/>
          <p:cNvSpPr txBox="1"/>
          <p:nvPr/>
        </p:nvSpPr>
        <p:spPr>
          <a:xfrm>
            <a:off x="2133600" y="4221163"/>
            <a:ext cx="4876800" cy="1323439"/>
          </a:xfrm>
          <a:prstGeom prst="rect">
            <a:avLst/>
          </a:prstGeom>
          <a:noFill/>
        </p:spPr>
        <p:txBody>
          <a:bodyPr wrap="square" rtlCol="0">
            <a:spAutoFit/>
          </a:bodyPr>
          <a:lstStyle/>
          <a:p>
            <a:pPr algn="ctr"/>
            <a:r>
              <a:rPr lang="en-US" sz="4000" b="1" i="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be in opposition or in disagreement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907" y="1630363"/>
            <a:ext cx="2262187"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281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1295400" y="1981200"/>
            <a:ext cx="6629400" cy="2667000"/>
          </a:xfrm>
        </p:spPr>
        <p:txBody>
          <a:bodyPr>
            <a:normAutofit/>
          </a:bodyPr>
          <a:lstStyle/>
          <a:p>
            <a:pPr marL="0" indent="0" algn="ctr">
              <a:buFont typeface="Monotype Sorts"/>
              <a:buNone/>
              <a:defRPr/>
            </a:pPr>
            <a:r>
              <a:rPr lang="en-US" sz="4400" b="0" dirty="0">
                <a:solidFill>
                  <a:schemeClr val="accent6">
                    <a:lumMod val="60000"/>
                    <a:lumOff val="40000"/>
                  </a:schemeClr>
                </a:solidFill>
                <a:effectLst>
                  <a:outerShdw blurRad="38100" dist="38100" dir="2700000" algn="tl">
                    <a:srgbClr val="000000">
                      <a:alpha val="43137"/>
                    </a:srgbClr>
                  </a:outerShdw>
                </a:effectLst>
              </a:rPr>
              <a:t>Is conflict a bad thing?</a:t>
            </a:r>
          </a:p>
          <a:p>
            <a:pPr marL="0" indent="0" algn="ctr">
              <a:buFont typeface="Monotype Sorts"/>
              <a:buNone/>
              <a:defRPr/>
            </a:pPr>
            <a:endParaRPr lang="en-US" b="0" dirty="0">
              <a:solidFill>
                <a:schemeClr val="accent6">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9394390"/>
      </p:ext>
    </p:extLst>
  </p:cSld>
  <p:clrMapOvr>
    <a:masterClrMapping/>
  </p:clrMapOvr>
</p:sld>
</file>

<file path=ppt/theme/theme1.xml><?xml version="1.0" encoding="utf-8"?>
<a:theme xmlns:a="http://schemas.openxmlformats.org/drawingml/2006/main" name="2_Purple Wave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4131970-C498-414B-8006-F6688F1E4F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29004</TotalTime>
  <Words>2632</Words>
  <Application>Microsoft Office PowerPoint</Application>
  <PresentationFormat>On-screen Show (4:3)</PresentationFormat>
  <Paragraphs>279</Paragraphs>
  <Slides>42</Slides>
  <Notes>42</Notes>
  <HiddenSlides>8</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Century Gothic</vt:lpstr>
      <vt:lpstr>Lucida Console</vt:lpstr>
      <vt:lpstr>Monotype Sorts</vt:lpstr>
      <vt:lpstr>Tahoma</vt:lpstr>
      <vt:lpstr>Times New Roman</vt:lpstr>
      <vt:lpstr>Wingdings</vt:lpstr>
      <vt:lpstr>2_Purple Waves template</vt:lpstr>
      <vt:lpstr>Conflict Management</vt:lpstr>
      <vt:lpstr>Purpose</vt:lpstr>
      <vt:lpstr>WIIFM (What’s in it for me?)</vt:lpstr>
      <vt:lpstr>Objectives</vt:lpstr>
      <vt:lpstr>Learning Objective #1</vt:lpstr>
      <vt:lpstr>PowerPoint Presentation</vt:lpstr>
      <vt:lpstr>Conflict Definition  </vt:lpstr>
      <vt:lpstr>Simple Definition</vt:lpstr>
      <vt:lpstr>PowerPoint Presentation</vt:lpstr>
      <vt:lpstr>Types of Conflict</vt:lpstr>
      <vt:lpstr>Sources of Conflict</vt:lpstr>
      <vt:lpstr>PowerPoint Presentation</vt:lpstr>
      <vt:lpstr>PowerPoint Presentation</vt:lpstr>
      <vt:lpstr>PowerPoint Presentation</vt:lpstr>
      <vt:lpstr>Learning Objective #2</vt:lpstr>
      <vt:lpstr>PowerPoint Presentation</vt:lpstr>
      <vt:lpstr>The Five Conflict Management Styles</vt:lpstr>
      <vt:lpstr>Self Assessment</vt:lpstr>
      <vt:lpstr>Avoiding</vt:lpstr>
      <vt:lpstr>Competing (Dominating)</vt:lpstr>
      <vt:lpstr>Accommodating</vt:lpstr>
      <vt:lpstr>Compromising</vt:lpstr>
      <vt:lpstr>Collaborating</vt:lpstr>
      <vt:lpstr>PowerPoint Presentation</vt:lpstr>
      <vt:lpstr>Activity</vt:lpstr>
      <vt:lpstr>Learning Objective #3</vt:lpstr>
      <vt:lpstr>Which Style is Appropriate?</vt:lpstr>
      <vt:lpstr>Determining the Right Style</vt:lpstr>
      <vt:lpstr>Determining the Right Style</vt:lpstr>
      <vt:lpstr>Determining the Right Style</vt:lpstr>
      <vt:lpstr>Determining the Right Style</vt:lpstr>
      <vt:lpstr>Determining the Right Style</vt:lpstr>
      <vt:lpstr>Power/Position in Conflict Management</vt:lpstr>
      <vt:lpstr>PowerPoint Presentation</vt:lpstr>
      <vt:lpstr>Identify the Appropriate Style</vt:lpstr>
      <vt:lpstr>Learning Objective #4</vt:lpstr>
      <vt:lpstr>PowerPoint Presentation</vt:lpstr>
      <vt:lpstr>Five Effective Principles</vt:lpstr>
      <vt:lpstr>What Would You Do?</vt:lpstr>
      <vt:lpstr>Work it Out</vt:lpstr>
      <vt:lpstr>Call to Action</vt:lpstr>
      <vt:lpstr>PowerPoint Presentation</vt:lpstr>
    </vt:vector>
  </TitlesOfParts>
  <Company>Parkland Health &amp; Hospital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 Here</dc:title>
  <dc:creator>KJHakes;A.McClanahan</dc:creator>
  <cp:lastModifiedBy>Joanna</cp:lastModifiedBy>
  <cp:revision>244</cp:revision>
  <cp:lastPrinted>2014-09-11T22:27:30Z</cp:lastPrinted>
  <dcterms:created xsi:type="dcterms:W3CDTF">2013-12-26T19:00:25Z</dcterms:created>
  <dcterms:modified xsi:type="dcterms:W3CDTF">2017-04-01T00:38:49Z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TC102867689990</vt:lpwstr>
  </property>
</Properties>
</file>